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2"/>
  </p:notesMasterIdLst>
  <p:sldIdLst>
    <p:sldId id="256" r:id="rId2"/>
    <p:sldId id="264" r:id="rId3"/>
    <p:sldId id="291" r:id="rId4"/>
    <p:sldId id="294" r:id="rId5"/>
    <p:sldId id="293" r:id="rId6"/>
    <p:sldId id="296" r:id="rId7"/>
    <p:sldId id="332" r:id="rId8"/>
    <p:sldId id="333" r:id="rId9"/>
    <p:sldId id="297" r:id="rId10"/>
    <p:sldId id="298" r:id="rId11"/>
    <p:sldId id="299" r:id="rId12"/>
    <p:sldId id="300" r:id="rId13"/>
    <p:sldId id="307" r:id="rId14"/>
    <p:sldId id="286" r:id="rId15"/>
    <p:sldId id="308" r:id="rId16"/>
    <p:sldId id="301" r:id="rId17"/>
    <p:sldId id="302" r:id="rId18"/>
    <p:sldId id="305" r:id="rId19"/>
    <p:sldId id="310" r:id="rId20"/>
    <p:sldId id="303" r:id="rId21"/>
    <p:sldId id="304" r:id="rId22"/>
    <p:sldId id="306" r:id="rId23"/>
    <p:sldId id="309" r:id="rId24"/>
    <p:sldId id="268" r:id="rId25"/>
    <p:sldId id="311" r:id="rId26"/>
    <p:sldId id="271" r:id="rId27"/>
    <p:sldId id="289" r:id="rId28"/>
    <p:sldId id="274" r:id="rId29"/>
    <p:sldId id="277" r:id="rId30"/>
    <p:sldId id="279" r:id="rId31"/>
    <p:sldId id="284"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Lst>
  <p:sldSz cx="9721850" cy="6804025"/>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99"/>
    <a:srgbClr val="00CC00"/>
    <a:srgbClr val="0066FF"/>
    <a:srgbClr val="FF6600"/>
    <a:srgbClr val="FF33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06" autoAdjust="0"/>
    <p:restoredTop sz="94624" autoAdjust="0"/>
  </p:normalViewPr>
  <p:slideViewPr>
    <p:cSldViewPr>
      <p:cViewPr>
        <p:scale>
          <a:sx n="60" d="100"/>
          <a:sy n="60" d="100"/>
        </p:scale>
        <p:origin x="-1500" y="-204"/>
      </p:cViewPr>
      <p:guideLst>
        <p:guide orient="horz" pos="2143"/>
        <p:guide pos="30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7A12862-B192-4B8A-B04D-F235F1718CB3}" type="datetimeFigureOut">
              <a:rPr lang="it-IT" smtClean="0"/>
              <a:pPr/>
              <a:t>12/05/2022</a:t>
            </a:fld>
            <a:endParaRPr lang="en-US"/>
          </a:p>
        </p:txBody>
      </p:sp>
      <p:sp>
        <p:nvSpPr>
          <p:cNvPr id="4" name="Segnaposto immagine diapositiva 3"/>
          <p:cNvSpPr>
            <a:spLocks noGrp="1" noRot="1" noChangeAspect="1"/>
          </p:cNvSpPr>
          <p:nvPr>
            <p:ph type="sldImg" idx="2"/>
          </p:nvPr>
        </p:nvSpPr>
        <p:spPr>
          <a:xfrm>
            <a:off x="739775" y="744538"/>
            <a:ext cx="53181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CCD8D2B-5243-4BAE-8AB6-A83A182F4FBD}"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39775" y="744538"/>
            <a:ext cx="5318125" cy="3722687"/>
          </a:xfrm>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7CCD8D2B-5243-4BAE-8AB6-A83A182F4FB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29143" y="2113662"/>
            <a:ext cx="8263573" cy="145845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458278" y="3855614"/>
            <a:ext cx="6805295" cy="173880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BF814A57-42A0-4B5F-B081-0199D765E69E}" type="datetime1">
              <a:rPr lang="it-IT" smtClean="0"/>
              <a:pPr/>
              <a:t>12/05/2022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63F1B3-EA0B-4216-8846-5E5C5D363B65}"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ED90AA1D-5A35-49D5-B2A7-476302EF2C1D}" type="datetime1">
              <a:rPr lang="it-IT" smtClean="0"/>
              <a:pPr/>
              <a:t>12/05/2022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63F1B3-EA0B-4216-8846-5E5C5D363B65}"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217125" y="272481"/>
            <a:ext cx="2238051" cy="5805471"/>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97907" y="272481"/>
            <a:ext cx="6557185" cy="580547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160CB42C-A3ED-490D-B959-959989953009}" type="datetime1">
              <a:rPr lang="it-IT" smtClean="0"/>
              <a:pPr/>
              <a:t>12/05/2022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63F1B3-EA0B-4216-8846-5E5C5D363B65}"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04386F45-9051-4937-9746-9B72CC3F9714}" type="datetime1">
              <a:rPr lang="it-IT" smtClean="0"/>
              <a:pPr/>
              <a:t>12/05/2022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63F1B3-EA0B-4216-8846-5E5C5D363B65}"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67962" y="4372221"/>
            <a:ext cx="8263573" cy="135135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67962" y="2883838"/>
            <a:ext cx="8263573" cy="148838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708C712-7A1E-4F86-A093-1FF3A5696B84}" type="datetime1">
              <a:rPr lang="it-IT" smtClean="0"/>
              <a:pPr/>
              <a:t>12/05/2022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63F1B3-EA0B-4216-8846-5E5C5D363B65}"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97912" y="1587607"/>
            <a:ext cx="4396773" cy="4490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056717" y="1587607"/>
            <a:ext cx="4398462" cy="4490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815FBE4D-69AB-4FFB-B5C0-C519AB7F924A}" type="datetime1">
              <a:rPr lang="it-IT" smtClean="0"/>
              <a:pPr/>
              <a:t>12/05/2022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A63F1B3-EA0B-4216-8846-5E5C5D363B65}"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86098" y="272477"/>
            <a:ext cx="8749665" cy="1134004"/>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86096" y="1523033"/>
            <a:ext cx="4295505" cy="6347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86096" y="2157758"/>
            <a:ext cx="4295505" cy="39201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938565" y="1523033"/>
            <a:ext cx="4297193" cy="6347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938565" y="2157758"/>
            <a:ext cx="4297193" cy="39201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D5E868EE-51E1-49F7-B53F-058046554D47}" type="datetime1">
              <a:rPr lang="it-IT" smtClean="0"/>
              <a:pPr/>
              <a:t>12/05/2022</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2A63F1B3-EA0B-4216-8846-5E5C5D363B65}"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77A9B239-A52A-473C-A74C-E84219196D2F}" type="datetime1">
              <a:rPr lang="it-IT" smtClean="0"/>
              <a:pPr/>
              <a:t>12/05/2022</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2A63F1B3-EA0B-4216-8846-5E5C5D363B65}"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3D7B8FC-136A-40DC-A38B-525F49507DC1}" type="datetime1">
              <a:rPr lang="it-IT" smtClean="0"/>
              <a:pPr/>
              <a:t>12/05/2022</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2A63F1B3-EA0B-4216-8846-5E5C5D363B65}"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86097" y="270901"/>
            <a:ext cx="3198422" cy="1152904"/>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800974" y="270905"/>
            <a:ext cx="5434784" cy="58070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86097" y="1423810"/>
            <a:ext cx="3198422" cy="46541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37A0020-E729-4F57-898F-803F1D87D730}" type="datetime1">
              <a:rPr lang="it-IT" smtClean="0"/>
              <a:pPr/>
              <a:t>12/05/2022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A63F1B3-EA0B-4216-8846-5E5C5D363B65}"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05554" y="4762817"/>
            <a:ext cx="5833110" cy="56227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905554" y="607954"/>
            <a:ext cx="5833110" cy="40824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905554" y="5325097"/>
            <a:ext cx="5833110" cy="7985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8CECAE4-F00F-4D10-949A-951E888D69EF}" type="datetime1">
              <a:rPr lang="it-IT" smtClean="0"/>
              <a:pPr/>
              <a:t>12/05/2022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A63F1B3-EA0B-4216-8846-5E5C5D363B65}"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86098" y="272477"/>
            <a:ext cx="8749665" cy="1134004"/>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86098" y="1587607"/>
            <a:ext cx="8749665" cy="449034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86094" y="6306328"/>
            <a:ext cx="2268432" cy="362251"/>
          </a:xfrm>
          <a:prstGeom prst="rect">
            <a:avLst/>
          </a:prstGeom>
        </p:spPr>
        <p:txBody>
          <a:bodyPr vert="horz" lIns="91440" tIns="45720" rIns="91440" bIns="45720" rtlCol="0" anchor="ctr"/>
          <a:lstStyle>
            <a:lvl1pPr algn="l">
              <a:defRPr sz="1200">
                <a:solidFill>
                  <a:schemeClr val="tx1">
                    <a:tint val="75000"/>
                  </a:schemeClr>
                </a:solidFill>
              </a:defRPr>
            </a:lvl1pPr>
          </a:lstStyle>
          <a:p>
            <a:fld id="{7DB7B993-522D-46F3-91DA-E150ED6E6F35}" type="datetime1">
              <a:rPr lang="it-IT" smtClean="0"/>
              <a:pPr/>
              <a:t>12/05/2022</a:t>
            </a:fld>
            <a:endParaRPr lang="en-US"/>
          </a:p>
        </p:txBody>
      </p:sp>
      <p:sp>
        <p:nvSpPr>
          <p:cNvPr id="5" name="Segnaposto piè di pagina 4"/>
          <p:cNvSpPr>
            <a:spLocks noGrp="1"/>
          </p:cNvSpPr>
          <p:nvPr>
            <p:ph type="ftr" sz="quarter" idx="3"/>
          </p:nvPr>
        </p:nvSpPr>
        <p:spPr>
          <a:xfrm>
            <a:off x="3321638" y="6306328"/>
            <a:ext cx="3078585" cy="36225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967330" y="6306328"/>
            <a:ext cx="2268432" cy="362251"/>
          </a:xfrm>
          <a:prstGeom prst="rect">
            <a:avLst/>
          </a:prstGeom>
        </p:spPr>
        <p:txBody>
          <a:bodyPr vert="horz" lIns="91440" tIns="45720" rIns="91440" bIns="45720" rtlCol="0" anchor="ctr"/>
          <a:lstStyle>
            <a:lvl1pPr algn="r">
              <a:defRPr sz="1200">
                <a:solidFill>
                  <a:schemeClr val="tx1">
                    <a:tint val="75000"/>
                  </a:schemeClr>
                </a:solidFill>
              </a:defRPr>
            </a:lvl1pPr>
          </a:lstStyle>
          <a:p>
            <a:fld id="{2A63F1B3-EA0B-4216-8846-5E5C5D363B65}"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gal-lunigiana@pec.i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sviluppounigiana.i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mailto:gal-lunigiana@pec.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2A63F1B3-EA0B-4216-8846-5E5C5D363B65}" type="slidenum">
              <a:rPr lang="en-US" smtClean="0"/>
              <a:pPr/>
              <a:t>1</a:t>
            </a:fld>
            <a:endParaRPr lang="en-US"/>
          </a:p>
        </p:txBody>
      </p:sp>
      <p:pic>
        <p:nvPicPr>
          <p:cNvPr id="6" name="Immagine 5" descr="PdC_20042022 Fivizzano.png"/>
          <p:cNvPicPr>
            <a:picLocks noChangeAspect="1"/>
          </p:cNvPicPr>
          <p:nvPr/>
        </p:nvPicPr>
        <p:blipFill>
          <a:blip r:embed="rId2"/>
          <a:stretch>
            <a:fillRect/>
          </a:stretch>
        </p:blipFill>
        <p:spPr>
          <a:xfrm>
            <a:off x="360332" y="187302"/>
            <a:ext cx="9001185" cy="63852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503206" y="1187434"/>
            <a:ext cx="8715437" cy="642942"/>
          </a:xfrm>
          <a:prstGeom prst="rect">
            <a:avLst/>
          </a:prstGeom>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it-IT" sz="36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Chi sono i PARTNER DIRETTI? </a:t>
            </a:r>
            <a:endParaRPr lang="it-IT" sz="3600" dirty="0" smtClean="0">
              <a:latin typeface="Tahoma" pitchFamily="34" charset="0"/>
              <a:ea typeface="Tahoma" pitchFamily="34" charset="0"/>
              <a:cs typeface="Tahoma" pitchFamily="34" charset="0"/>
            </a:endParaRPr>
          </a:p>
        </p:txBody>
      </p:sp>
      <p:sp>
        <p:nvSpPr>
          <p:cNvPr id="7" name="Rettangolo 6"/>
          <p:cNvSpPr/>
          <p:nvPr/>
        </p:nvSpPr>
        <p:spPr>
          <a:xfrm>
            <a:off x="574645" y="1901814"/>
            <a:ext cx="8572560" cy="4939814"/>
          </a:xfrm>
          <a:prstGeom prst="rect">
            <a:avLst/>
          </a:prstGeom>
        </p:spPr>
        <p:txBody>
          <a:bodyPr wrap="square">
            <a:spAutoFit/>
          </a:bodyPr>
          <a:lstStyle/>
          <a:p>
            <a:pPr algn="just">
              <a:spcBef>
                <a:spcPct val="0"/>
              </a:spcBef>
            </a:pPr>
            <a:r>
              <a:rPr lang="it-IT" sz="2000" dirty="0" smtClean="0">
                <a:latin typeface="Tahoma" pitchFamily="34" charset="0"/>
                <a:ea typeface="Tahoma" pitchFamily="34" charset="0"/>
                <a:cs typeface="Tahoma" pitchFamily="34" charset="0"/>
              </a:rPr>
              <a:t>Sono i soggetti giuridici che sostengono l’onere finanziario degli interventi di propria competenza previsti dal </a:t>
            </a:r>
            <a:r>
              <a:rPr lang="it-IT" sz="2000" dirty="0" err="1" smtClean="0">
                <a:latin typeface="Tahoma" pitchFamily="34" charset="0"/>
                <a:ea typeface="Tahoma" pitchFamily="34" charset="0"/>
                <a:cs typeface="Tahoma" pitchFamily="34" charset="0"/>
              </a:rPr>
              <a:t>PdC</a:t>
            </a:r>
            <a:r>
              <a:rPr lang="it-IT" sz="2000" dirty="0" smtClean="0">
                <a:latin typeface="Tahoma" pitchFamily="34" charset="0"/>
                <a:ea typeface="Tahoma" pitchFamily="34" charset="0"/>
                <a:cs typeface="Tahoma" pitchFamily="34" charset="0"/>
              </a:rPr>
              <a:t> _ Dopo il contratto di assegnazione corrispondono ai </a:t>
            </a:r>
            <a:r>
              <a:rPr lang="it-IT" sz="2400" b="1" dirty="0" smtClean="0">
                <a:solidFill>
                  <a:srgbClr val="FF0000"/>
                </a:solidFill>
                <a:latin typeface="Tahoma" pitchFamily="34" charset="0"/>
                <a:ea typeface="Tahoma" pitchFamily="34" charset="0"/>
                <a:cs typeface="Tahoma" pitchFamily="34" charset="0"/>
              </a:rPr>
              <a:t>BENEFICIARI</a:t>
            </a:r>
            <a:endParaRPr lang="it-IT" sz="2000" dirty="0" smtClean="0">
              <a:latin typeface="Tahoma" pitchFamily="34" charset="0"/>
              <a:ea typeface="Tahoma" pitchFamily="34" charset="0"/>
              <a:cs typeface="Tahoma" pitchFamily="34" charset="0"/>
            </a:endParaRPr>
          </a:p>
          <a:p>
            <a:pPr algn="just">
              <a:spcBef>
                <a:spcPct val="0"/>
              </a:spcBef>
            </a:pPr>
            <a:endParaRPr lang="it-IT" sz="900" dirty="0" smtClean="0">
              <a:latin typeface="Tahoma" pitchFamily="34" charset="0"/>
              <a:ea typeface="Tahoma" pitchFamily="34" charset="0"/>
              <a:cs typeface="Tahoma" pitchFamily="34" charset="0"/>
            </a:endParaRPr>
          </a:p>
          <a:p>
            <a:pPr algn="just">
              <a:spcBef>
                <a:spcPct val="0"/>
              </a:spcBef>
            </a:pPr>
            <a:r>
              <a:rPr lang="it-IT" sz="2000" dirty="0" smtClean="0">
                <a:latin typeface="Tahoma" pitchFamily="34" charset="0"/>
                <a:ea typeface="Tahoma" pitchFamily="34" charset="0"/>
                <a:cs typeface="Tahoma" pitchFamily="34" charset="0"/>
              </a:rPr>
              <a:t>Aderiscono al PARTENARIATO tramite </a:t>
            </a:r>
            <a:r>
              <a:rPr lang="it-IT" sz="2400" b="1" dirty="0" smtClean="0">
                <a:solidFill>
                  <a:srgbClr val="FF0000"/>
                </a:solidFill>
                <a:latin typeface="Tahoma" pitchFamily="34" charset="0"/>
                <a:ea typeface="Tahoma" pitchFamily="34" charset="0"/>
                <a:cs typeface="Tahoma" pitchFamily="34" charset="0"/>
              </a:rPr>
              <a:t>LETTERA </a:t>
            </a:r>
            <a:r>
              <a:rPr lang="it-IT" sz="2400" b="1" dirty="0" err="1" smtClean="0">
                <a:solidFill>
                  <a:srgbClr val="FF0000"/>
                </a:solidFill>
                <a:latin typeface="Tahoma" pitchFamily="34" charset="0"/>
                <a:ea typeface="Tahoma" pitchFamily="34" charset="0"/>
                <a:cs typeface="Tahoma" pitchFamily="34" charset="0"/>
              </a:rPr>
              <a:t>DI</a:t>
            </a:r>
            <a:r>
              <a:rPr lang="it-IT" sz="2400" b="1" dirty="0" smtClean="0">
                <a:solidFill>
                  <a:srgbClr val="FF0000"/>
                </a:solidFill>
                <a:latin typeface="Tahoma" pitchFamily="34" charset="0"/>
                <a:ea typeface="Tahoma" pitchFamily="34" charset="0"/>
                <a:cs typeface="Tahoma" pitchFamily="34" charset="0"/>
              </a:rPr>
              <a:t> ADESIONE</a:t>
            </a:r>
            <a:r>
              <a:rPr lang="it-IT" sz="2000" b="1" dirty="0" smtClean="0">
                <a:solidFill>
                  <a:srgbClr val="FF0000"/>
                </a:solidFill>
                <a:latin typeface="Tahoma" pitchFamily="34" charset="0"/>
                <a:ea typeface="Tahoma" pitchFamily="34" charset="0"/>
                <a:cs typeface="Tahoma" pitchFamily="34" charset="0"/>
              </a:rPr>
              <a:t> </a:t>
            </a:r>
            <a:r>
              <a:rPr lang="it-IT" sz="2000" b="1" dirty="0" smtClean="0">
                <a:latin typeface="Tahoma" pitchFamily="34" charset="0"/>
                <a:ea typeface="Tahoma" pitchFamily="34" charset="0"/>
                <a:cs typeface="Tahoma" pitchFamily="34" charset="0"/>
              </a:rPr>
              <a:t>_</a:t>
            </a:r>
            <a:r>
              <a:rPr lang="it-IT" sz="2000" b="1" dirty="0" smtClean="0">
                <a:solidFill>
                  <a:srgbClr val="FF0000"/>
                </a:solidFill>
                <a:latin typeface="Tahoma" pitchFamily="34" charset="0"/>
                <a:ea typeface="Tahoma" pitchFamily="34" charset="0"/>
                <a:cs typeface="Tahoma" pitchFamily="34" charset="0"/>
              </a:rPr>
              <a:t> Sottoscrivono l’Accordo di Comunità </a:t>
            </a:r>
          </a:p>
          <a:p>
            <a:pPr algn="just">
              <a:spcBef>
                <a:spcPct val="0"/>
              </a:spcBef>
            </a:pPr>
            <a:endParaRPr lang="it-IT" sz="1000" b="1" dirty="0" smtClean="0">
              <a:latin typeface="Tahoma" pitchFamily="34" charset="0"/>
              <a:ea typeface="Tahoma" pitchFamily="34" charset="0"/>
              <a:cs typeface="Tahoma" pitchFamily="34" charset="0"/>
            </a:endParaRPr>
          </a:p>
          <a:p>
            <a:r>
              <a:rPr lang="it-IT" sz="2000" dirty="0" smtClean="0">
                <a:latin typeface="Tahoma" pitchFamily="34" charset="0"/>
                <a:ea typeface="Tahoma" pitchFamily="34" charset="0"/>
                <a:cs typeface="Tahoma" pitchFamily="34" charset="0"/>
              </a:rPr>
              <a:t>Possono partecipare in qualità di partecipanti diretti i seguenti soggetti:</a:t>
            </a:r>
          </a:p>
          <a:p>
            <a:pPr marL="900113" lvl="0" indent="-450850">
              <a:buFont typeface="Arial" pitchFamily="34" charset="0"/>
              <a:buChar char="•"/>
            </a:pPr>
            <a:r>
              <a:rPr lang="it-IT" sz="2000" dirty="0" smtClean="0">
                <a:latin typeface="Tahoma" pitchFamily="34" charset="0"/>
                <a:ea typeface="Tahoma" pitchFamily="34" charset="0"/>
                <a:cs typeface="Tahoma" pitchFamily="34" charset="0"/>
              </a:rPr>
              <a:t>Enti Pubblici;</a:t>
            </a:r>
          </a:p>
          <a:p>
            <a:pPr marL="900113" lvl="0" indent="-450850">
              <a:buFont typeface="Arial" pitchFamily="34" charset="0"/>
              <a:buChar char="•"/>
            </a:pPr>
            <a:r>
              <a:rPr lang="it-IT" sz="2000" dirty="0" smtClean="0">
                <a:latin typeface="Tahoma" pitchFamily="34" charset="0"/>
                <a:ea typeface="Tahoma" pitchFamily="34" charset="0"/>
                <a:cs typeface="Tahoma" pitchFamily="34" charset="0"/>
              </a:rPr>
              <a:t>Imprese agricole e forestali;</a:t>
            </a:r>
          </a:p>
          <a:p>
            <a:pPr marL="900113" lvl="0" indent="-450850">
              <a:buFont typeface="Arial" pitchFamily="34" charset="0"/>
              <a:buChar char="•"/>
            </a:pPr>
            <a:r>
              <a:rPr lang="it-IT" sz="2000" dirty="0" smtClean="0">
                <a:latin typeface="Tahoma" pitchFamily="34" charset="0"/>
                <a:ea typeface="Tahoma" pitchFamily="34" charset="0"/>
                <a:cs typeface="Tahoma" pitchFamily="34" charset="0"/>
              </a:rPr>
              <a:t>Imprese ,</a:t>
            </a:r>
            <a:r>
              <a:rPr lang="it-IT" sz="2000" b="1" dirty="0" smtClean="0">
                <a:solidFill>
                  <a:srgbClr val="FF0000"/>
                </a:solidFill>
                <a:latin typeface="Tahoma" pitchFamily="34" charset="0"/>
                <a:ea typeface="Tahoma" pitchFamily="34" charset="0"/>
                <a:cs typeface="Tahoma" pitchFamily="34" charset="0"/>
              </a:rPr>
              <a:t>MICROIMPRESE, PICCOLE </a:t>
            </a:r>
            <a:r>
              <a:rPr lang="it-IT" sz="2000" dirty="0" smtClean="0">
                <a:latin typeface="Tahoma" pitchFamily="34" charset="0"/>
                <a:ea typeface="Tahoma" pitchFamily="34" charset="0"/>
                <a:cs typeface="Tahoma" pitchFamily="34" charset="0"/>
              </a:rPr>
              <a:t>e</a:t>
            </a:r>
            <a:r>
              <a:rPr lang="it-IT" sz="2000" b="1" dirty="0" smtClean="0">
                <a:solidFill>
                  <a:srgbClr val="FF0000"/>
                </a:solidFill>
                <a:latin typeface="Tahoma" pitchFamily="34" charset="0"/>
                <a:ea typeface="Tahoma" pitchFamily="34" charset="0"/>
                <a:cs typeface="Tahoma" pitchFamily="34" charset="0"/>
              </a:rPr>
              <a:t> MEDIE IMPRESE </a:t>
            </a:r>
            <a:r>
              <a:rPr lang="it-IT" sz="2000" dirty="0" smtClean="0">
                <a:latin typeface="Tahoma" pitchFamily="34" charset="0"/>
                <a:ea typeface="Tahoma" pitchFamily="34" charset="0"/>
                <a:cs typeface="Tahoma" pitchFamily="34" charset="0"/>
              </a:rPr>
              <a:t>del settore commercio, turismo, artigianato e servizi; </a:t>
            </a:r>
          </a:p>
          <a:p>
            <a:pPr marL="900113" lvl="0" indent="-450850">
              <a:buFont typeface="Arial" pitchFamily="34" charset="0"/>
              <a:buChar char="•"/>
            </a:pPr>
            <a:r>
              <a:rPr lang="it-IT" sz="2000" dirty="0" smtClean="0">
                <a:latin typeface="Tahoma" pitchFamily="34" charset="0"/>
                <a:ea typeface="Tahoma" pitchFamily="34" charset="0"/>
                <a:cs typeface="Tahoma" pitchFamily="34" charset="0"/>
              </a:rPr>
              <a:t>Cooperative di comunità, Enti del Terzo Settore </a:t>
            </a:r>
          </a:p>
          <a:p>
            <a:pPr marL="900113" lvl="0" indent="-450850">
              <a:buFont typeface="Arial" pitchFamily="34" charset="0"/>
              <a:buChar char="•"/>
            </a:pPr>
            <a:r>
              <a:rPr lang="it-IT" sz="2000" dirty="0" smtClean="0">
                <a:latin typeface="Tahoma" pitchFamily="34" charset="0"/>
                <a:ea typeface="Tahoma" pitchFamily="34" charset="0"/>
                <a:cs typeface="Tahoma" pitchFamily="34" charset="0"/>
              </a:rPr>
              <a:t>Altri soggetti privati diversi dalle imprese, </a:t>
            </a:r>
            <a:r>
              <a:rPr lang="it-IT" sz="2400" b="1" u="sng" dirty="0" smtClean="0">
                <a:solidFill>
                  <a:srgbClr val="FF0000"/>
                </a:solidFill>
                <a:latin typeface="Tahoma" pitchFamily="34" charset="0"/>
                <a:ea typeface="Tahoma" pitchFamily="34" charset="0"/>
                <a:cs typeface="Tahoma" pitchFamily="34" charset="0"/>
              </a:rPr>
              <a:t>con esclusione delle persone fisiche</a:t>
            </a:r>
            <a:r>
              <a:rPr lang="it-IT" sz="2000" dirty="0" smtClean="0">
                <a:latin typeface="Tahoma" pitchFamily="34" charset="0"/>
                <a:ea typeface="Tahoma" pitchFamily="34" charset="0"/>
                <a:cs typeface="Tahoma" pitchFamily="34" charset="0"/>
              </a:rPr>
              <a:t>;</a:t>
            </a:r>
          </a:p>
          <a:p>
            <a:pPr marL="900113" lvl="0" indent="-450850"/>
            <a:endParaRPr lang="it-IT" sz="2000" b="1" dirty="0" smtClean="0">
              <a:latin typeface="Tahoma" pitchFamily="34" charset="0"/>
              <a:ea typeface="Tahoma" pitchFamily="34" charset="0"/>
              <a:cs typeface="Tahoma" pitchFamily="34" charset="0"/>
            </a:endParaRPr>
          </a:p>
        </p:txBody>
      </p:sp>
      <p:sp>
        <p:nvSpPr>
          <p:cNvPr id="8" name="Titolo 1"/>
          <p:cNvSpPr>
            <a:spLocks noGrp="1"/>
          </p:cNvSpPr>
          <p:nvPr>
            <p:ph type="title"/>
          </p:nvPr>
        </p:nvSpPr>
        <p:spPr>
          <a:xfrm>
            <a:off x="503207" y="473054"/>
            <a:ext cx="8715436" cy="642942"/>
          </a:xfrm>
        </p:spPr>
        <p:txBody>
          <a:bodyPr>
            <a:noAutofit/>
          </a:bodyPr>
          <a:lstStyle/>
          <a:p>
            <a:r>
              <a:rPr lang="it-IT" sz="36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r>
              <a:rPr lang="it-IT" sz="3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it-IT" sz="3600" b="1" u="sng"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PARTENARIATO PROMOTORE</a:t>
            </a:r>
            <a:endParaRPr lang="it-IT" sz="3600" b="1" u="sng"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9" name="Freccia a destra 8"/>
          <p:cNvSpPr/>
          <p:nvPr/>
        </p:nvSpPr>
        <p:spPr>
          <a:xfrm>
            <a:off x="6003933" y="6116656"/>
            <a:ext cx="3143272"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503206" y="687368"/>
            <a:ext cx="8715437" cy="642942"/>
          </a:xfrm>
          <a:prstGeom prst="rect">
            <a:avLst/>
          </a:prstGeom>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it-IT" sz="36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Chi sono i PARTNER DIRETTI?</a:t>
            </a:r>
            <a:endParaRPr lang="it-IT" sz="3600" dirty="0" smtClean="0">
              <a:latin typeface="Tahoma" pitchFamily="34" charset="0"/>
              <a:ea typeface="Tahoma" pitchFamily="34" charset="0"/>
              <a:cs typeface="Tahoma" pitchFamily="34" charset="0"/>
            </a:endParaRPr>
          </a:p>
        </p:txBody>
      </p:sp>
      <p:sp>
        <p:nvSpPr>
          <p:cNvPr id="7" name="Rettangolo 6"/>
          <p:cNvSpPr/>
          <p:nvPr/>
        </p:nvSpPr>
        <p:spPr>
          <a:xfrm>
            <a:off x="574645" y="1585705"/>
            <a:ext cx="8572560" cy="4816703"/>
          </a:xfrm>
          <a:prstGeom prst="rect">
            <a:avLst/>
          </a:prstGeom>
        </p:spPr>
        <p:txBody>
          <a:bodyPr wrap="square">
            <a:spAutoFit/>
          </a:bodyPr>
          <a:lstStyle/>
          <a:p>
            <a:pPr algn="just"/>
            <a:r>
              <a:rPr lang="it-IT" sz="2000" b="1" dirty="0" smtClean="0">
                <a:latin typeface="Tahoma" pitchFamily="34" charset="0"/>
                <a:ea typeface="Tahoma" pitchFamily="34" charset="0"/>
                <a:cs typeface="Tahoma" pitchFamily="34" charset="0"/>
              </a:rPr>
              <a:t>Una impresa</a:t>
            </a:r>
            <a:r>
              <a:rPr lang="it-IT" sz="2000" dirty="0" smtClean="0">
                <a:latin typeface="Tahoma" pitchFamily="34" charset="0"/>
                <a:ea typeface="Tahoma" pitchFamily="34" charset="0"/>
                <a:cs typeface="Tahoma" pitchFamily="34" charset="0"/>
              </a:rPr>
              <a:t>, all’interno del territorio </a:t>
            </a:r>
            <a:r>
              <a:rPr lang="it-IT" sz="2000" dirty="0" err="1" smtClean="0">
                <a:latin typeface="Tahoma" pitchFamily="34" charset="0"/>
                <a:ea typeface="Tahoma" pitchFamily="34" charset="0"/>
                <a:cs typeface="Tahoma" pitchFamily="34" charset="0"/>
              </a:rPr>
              <a:t>eligibile</a:t>
            </a:r>
            <a:r>
              <a:rPr lang="it-IT" sz="2000" dirty="0" smtClean="0">
                <a:latin typeface="Tahoma" pitchFamily="34" charset="0"/>
                <a:ea typeface="Tahoma" pitchFamily="34" charset="0"/>
                <a:cs typeface="Tahoma" pitchFamily="34" charset="0"/>
              </a:rPr>
              <a:t> LEADER del GAL Consorzio Lunigiana, può </a:t>
            </a:r>
            <a:r>
              <a:rPr lang="it-IT" sz="2000" b="1" u="sng" dirty="0" smtClean="0">
                <a:solidFill>
                  <a:srgbClr val="FF0000"/>
                </a:solidFill>
                <a:latin typeface="Tahoma" pitchFamily="34" charset="0"/>
                <a:ea typeface="Tahoma" pitchFamily="34" charset="0"/>
                <a:cs typeface="Tahoma" pitchFamily="34" charset="0"/>
              </a:rPr>
              <a:t>PARTECIPARE AD UN SOLO PDC IN QUALITÀ </a:t>
            </a:r>
            <a:r>
              <a:rPr lang="it-IT" sz="2000" b="1" u="sng" dirty="0" err="1" smtClean="0">
                <a:solidFill>
                  <a:srgbClr val="FF0000"/>
                </a:solidFill>
                <a:latin typeface="Tahoma" pitchFamily="34" charset="0"/>
                <a:ea typeface="Tahoma" pitchFamily="34" charset="0"/>
                <a:cs typeface="Tahoma" pitchFamily="34" charset="0"/>
              </a:rPr>
              <a:t>DI</a:t>
            </a:r>
            <a:r>
              <a:rPr lang="it-IT" sz="2000" b="1" u="sng" dirty="0" smtClean="0">
                <a:solidFill>
                  <a:srgbClr val="FF0000"/>
                </a:solidFill>
                <a:latin typeface="Tahoma" pitchFamily="34" charset="0"/>
                <a:ea typeface="Tahoma" pitchFamily="34" charset="0"/>
                <a:cs typeface="Tahoma" pitchFamily="34" charset="0"/>
              </a:rPr>
              <a:t> PARTECIPANTE DIRETTO.</a:t>
            </a:r>
          </a:p>
          <a:p>
            <a:pPr algn="just"/>
            <a:endParaRPr lang="it-IT" sz="1200" b="1" u="sng" dirty="0" smtClean="0">
              <a:solidFill>
                <a:srgbClr val="FF0000"/>
              </a:solidFill>
              <a:latin typeface="Tahoma" pitchFamily="34" charset="0"/>
              <a:ea typeface="Tahoma" pitchFamily="34" charset="0"/>
              <a:cs typeface="Tahoma" pitchFamily="34" charset="0"/>
            </a:endParaRPr>
          </a:p>
          <a:p>
            <a:pPr algn="just"/>
            <a:r>
              <a:rPr lang="it-IT" sz="2000" b="1" u="sng" dirty="0" smtClean="0">
                <a:solidFill>
                  <a:srgbClr val="FF0000"/>
                </a:solidFill>
                <a:latin typeface="Tahoma" pitchFamily="34" charset="0"/>
                <a:ea typeface="Tahoma" pitchFamily="34" charset="0"/>
                <a:cs typeface="Tahoma" pitchFamily="34" charset="0"/>
              </a:rPr>
              <a:t>UN PARTECIPANTE DIRETTO PUÒ ESSERE CAPOFILA </a:t>
            </a:r>
            <a:r>
              <a:rPr lang="it-IT" sz="2000" b="1" u="sng" dirty="0" err="1" smtClean="0">
                <a:solidFill>
                  <a:srgbClr val="FF0000"/>
                </a:solidFill>
                <a:latin typeface="Tahoma" pitchFamily="34" charset="0"/>
                <a:ea typeface="Tahoma" pitchFamily="34" charset="0"/>
                <a:cs typeface="Tahoma" pitchFamily="34" charset="0"/>
              </a:rPr>
              <a:t>DI</a:t>
            </a:r>
            <a:r>
              <a:rPr lang="it-IT" sz="2000" b="1" u="sng" dirty="0" smtClean="0">
                <a:solidFill>
                  <a:srgbClr val="FF0000"/>
                </a:solidFill>
                <a:latin typeface="Tahoma" pitchFamily="34" charset="0"/>
                <a:ea typeface="Tahoma" pitchFamily="34" charset="0"/>
                <a:cs typeface="Tahoma" pitchFamily="34" charset="0"/>
              </a:rPr>
              <a:t> UN SOLO </a:t>
            </a:r>
            <a:r>
              <a:rPr lang="it-IT" sz="2000" b="1" u="sng" dirty="0" err="1" smtClean="0">
                <a:solidFill>
                  <a:srgbClr val="FF0000"/>
                </a:solidFill>
                <a:latin typeface="Tahoma" pitchFamily="34" charset="0"/>
                <a:ea typeface="Tahoma" pitchFamily="34" charset="0"/>
                <a:cs typeface="Tahoma" pitchFamily="34" charset="0"/>
              </a:rPr>
              <a:t>PDC</a:t>
            </a:r>
            <a:r>
              <a:rPr lang="it-IT" sz="2000" b="1" dirty="0" smtClean="0">
                <a:solidFill>
                  <a:srgbClr val="FF0000"/>
                </a:solidFill>
                <a:latin typeface="Tahoma" pitchFamily="34" charset="0"/>
                <a:ea typeface="Tahoma" pitchFamily="34" charset="0"/>
                <a:cs typeface="Tahoma" pitchFamily="34" charset="0"/>
              </a:rPr>
              <a:t>.</a:t>
            </a:r>
            <a:endParaRPr lang="it-IT" sz="2000" dirty="0" smtClean="0">
              <a:latin typeface="Tahoma" pitchFamily="34" charset="0"/>
              <a:ea typeface="Tahoma" pitchFamily="34" charset="0"/>
              <a:cs typeface="Tahoma" pitchFamily="34" charset="0"/>
            </a:endParaRPr>
          </a:p>
          <a:p>
            <a:pPr algn="just"/>
            <a:endParaRPr lang="it-IT" sz="1100" b="1" dirty="0" smtClean="0">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I soggetti privati partecipanti diretti </a:t>
            </a:r>
            <a:r>
              <a:rPr lang="it-IT" sz="2000" b="1" dirty="0" smtClean="0">
                <a:latin typeface="Tahoma" pitchFamily="34" charset="0"/>
                <a:ea typeface="Tahoma" pitchFamily="34" charset="0"/>
                <a:cs typeface="Tahoma" pitchFamily="34" charset="0"/>
              </a:rPr>
              <a:t>per l’accesso alla fase 1 </a:t>
            </a:r>
            <a:r>
              <a:rPr lang="it-IT" sz="2000" dirty="0" smtClean="0">
                <a:latin typeface="Tahoma" pitchFamily="34" charset="0"/>
                <a:ea typeface="Tahoma" pitchFamily="34" charset="0"/>
                <a:cs typeface="Tahoma" pitchFamily="34" charset="0"/>
              </a:rPr>
              <a:t>devono possedere una </a:t>
            </a:r>
            <a:r>
              <a:rPr lang="it-IT" sz="2000" b="1" dirty="0" smtClean="0">
                <a:solidFill>
                  <a:srgbClr val="FF0000"/>
                </a:solidFill>
                <a:latin typeface="Tahoma" pitchFamily="34" charset="0"/>
                <a:ea typeface="Tahoma" pitchFamily="34" charset="0"/>
                <a:cs typeface="Tahoma" pitchFamily="34" charset="0"/>
              </a:rPr>
              <a:t>posizione fiscale censita presso l’Agenzia delle Entrate (codice fiscale/Partita Iva);</a:t>
            </a:r>
          </a:p>
          <a:p>
            <a:pPr algn="just"/>
            <a:endParaRPr lang="it-IT" sz="1000" dirty="0" smtClean="0">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Successivamente, </a:t>
            </a:r>
            <a:r>
              <a:rPr lang="it-IT" sz="2000" b="1" dirty="0" smtClean="0">
                <a:latin typeface="Tahoma" pitchFamily="34" charset="0"/>
                <a:ea typeface="Tahoma" pitchFamily="34" charset="0"/>
                <a:cs typeface="Tahoma" pitchFamily="34" charset="0"/>
              </a:rPr>
              <a:t>per l’accesso alla fase</a:t>
            </a:r>
            <a:r>
              <a:rPr lang="it-IT" sz="2000" dirty="0" smtClean="0">
                <a:latin typeface="Tahoma" pitchFamily="34" charset="0"/>
                <a:ea typeface="Tahoma" pitchFamily="34" charset="0"/>
                <a:cs typeface="Tahoma" pitchFamily="34" charset="0"/>
              </a:rPr>
              <a:t> 2, tutti i partecipanti diretti devono obbligatoriamente possedere al momento della presentazione del </a:t>
            </a:r>
            <a:r>
              <a:rPr lang="it-IT" sz="2000" dirty="0" err="1" smtClean="0">
                <a:latin typeface="Tahoma" pitchFamily="34" charset="0"/>
                <a:ea typeface="Tahoma" pitchFamily="34" charset="0"/>
                <a:cs typeface="Tahoma" pitchFamily="34" charset="0"/>
              </a:rPr>
              <a:t>PdC</a:t>
            </a:r>
            <a:r>
              <a:rPr lang="it-IT" sz="2000" dirty="0" smtClean="0">
                <a:latin typeface="Tahoma" pitchFamily="34" charset="0"/>
                <a:ea typeface="Tahoma" pitchFamily="34" charset="0"/>
                <a:cs typeface="Tahoma" pitchFamily="34" charset="0"/>
              </a:rPr>
              <a:t>, una </a:t>
            </a:r>
            <a:r>
              <a:rPr lang="it-IT" sz="2000" b="1" dirty="0" smtClean="0">
                <a:solidFill>
                  <a:srgbClr val="FF0000"/>
                </a:solidFill>
                <a:latin typeface="Tahoma" pitchFamily="34" charset="0"/>
                <a:ea typeface="Tahoma" pitchFamily="34" charset="0"/>
                <a:cs typeface="Tahoma" pitchFamily="34" charset="0"/>
              </a:rPr>
              <a:t>posizione anagrafica (fascicolo aziendale) sul sistema ARTEA </a:t>
            </a:r>
            <a:r>
              <a:rPr lang="it-IT" sz="2000" dirty="0" smtClean="0">
                <a:latin typeface="Tahoma" pitchFamily="34" charset="0"/>
                <a:ea typeface="Tahoma" pitchFamily="34" charset="0"/>
                <a:cs typeface="Tahoma" pitchFamily="34" charset="0"/>
              </a:rPr>
              <a:t>;</a:t>
            </a:r>
          </a:p>
          <a:p>
            <a:pPr algn="just"/>
            <a:endParaRPr lang="it-IT" sz="1000" dirty="0" smtClean="0">
              <a:latin typeface="Tahoma" pitchFamily="34" charset="0"/>
              <a:ea typeface="Tahoma" pitchFamily="34" charset="0"/>
              <a:cs typeface="Tahoma" pitchFamily="34" charset="0"/>
            </a:endParaRPr>
          </a:p>
          <a:p>
            <a:pPr algn="just"/>
            <a:endParaRPr lang="it-IT" sz="2000" b="1" u="sng"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503206" y="1258872"/>
            <a:ext cx="8715437" cy="642942"/>
          </a:xfrm>
          <a:prstGeom prst="rect">
            <a:avLst/>
          </a:prstGeom>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it-IT" sz="36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Chi sono i PARTNER INDIRETTI?</a:t>
            </a:r>
            <a:endParaRPr lang="it-IT" sz="3600" dirty="0" smtClean="0">
              <a:latin typeface="Tahoma" pitchFamily="34" charset="0"/>
              <a:ea typeface="Tahoma" pitchFamily="34" charset="0"/>
              <a:cs typeface="Tahoma" pitchFamily="34" charset="0"/>
            </a:endParaRPr>
          </a:p>
        </p:txBody>
      </p:sp>
      <p:sp>
        <p:nvSpPr>
          <p:cNvPr id="7" name="Rettangolo 6"/>
          <p:cNvSpPr/>
          <p:nvPr/>
        </p:nvSpPr>
        <p:spPr>
          <a:xfrm>
            <a:off x="574645" y="1968450"/>
            <a:ext cx="8572560" cy="4647426"/>
          </a:xfrm>
          <a:prstGeom prst="rect">
            <a:avLst/>
          </a:prstGeom>
        </p:spPr>
        <p:txBody>
          <a:bodyPr wrap="square">
            <a:spAutoFit/>
          </a:bodyPr>
          <a:lstStyle/>
          <a:p>
            <a:pPr lvl="0" algn="just">
              <a:spcBef>
                <a:spcPct val="0"/>
              </a:spcBef>
            </a:pPr>
            <a:r>
              <a:rPr lang="it-IT" sz="2000" dirty="0" smtClean="0">
                <a:latin typeface="Tahoma" pitchFamily="34" charset="0"/>
                <a:ea typeface="Tahoma" pitchFamily="34" charset="0"/>
                <a:cs typeface="Tahoma" pitchFamily="34" charset="0"/>
              </a:rPr>
              <a:t>I partecipanti indiretti sono coinvolti nella realizzazione degli obiettivi del </a:t>
            </a:r>
            <a:r>
              <a:rPr lang="it-IT" sz="2000" dirty="0" err="1" smtClean="0">
                <a:latin typeface="Tahoma" pitchFamily="34" charset="0"/>
                <a:ea typeface="Tahoma" pitchFamily="34" charset="0"/>
                <a:cs typeface="Tahoma" pitchFamily="34" charset="0"/>
              </a:rPr>
              <a:t>PdC</a:t>
            </a:r>
            <a:r>
              <a:rPr lang="it-IT" sz="2000" dirty="0" smtClean="0">
                <a:latin typeface="Tahoma" pitchFamily="34" charset="0"/>
                <a:ea typeface="Tahoma" pitchFamily="34" charset="0"/>
                <a:cs typeface="Tahoma" pitchFamily="34" charset="0"/>
              </a:rPr>
              <a:t> assumendo ruoli e funzioni specifiche.</a:t>
            </a:r>
          </a:p>
          <a:p>
            <a:pPr lvl="0" algn="just">
              <a:spcBef>
                <a:spcPct val="0"/>
              </a:spcBef>
            </a:pPr>
            <a:endParaRPr lang="it-IT" sz="2000" dirty="0" smtClean="0">
              <a:latin typeface="Tahoma" pitchFamily="34" charset="0"/>
              <a:ea typeface="Tahoma" pitchFamily="34" charset="0"/>
              <a:cs typeface="Tahoma" pitchFamily="34" charset="0"/>
            </a:endParaRPr>
          </a:p>
          <a:p>
            <a:pPr lvl="0" algn="just">
              <a:spcBef>
                <a:spcPct val="0"/>
              </a:spcBef>
            </a:pPr>
            <a:r>
              <a:rPr lang="it-IT" sz="2000" dirty="0" smtClean="0">
                <a:latin typeface="Tahoma" pitchFamily="34" charset="0"/>
                <a:ea typeface="Tahoma" pitchFamily="34" charset="0"/>
                <a:cs typeface="Tahoma" pitchFamily="34" charset="0"/>
              </a:rPr>
              <a:t>Usufruiscono anche di una ricaduta dei vantaggi derivanti dalla realizzazione del progetto stesso, </a:t>
            </a:r>
            <a:r>
              <a:rPr lang="it-IT" sz="2000" b="1" dirty="0" smtClean="0">
                <a:solidFill>
                  <a:srgbClr val="FF0000"/>
                </a:solidFill>
                <a:latin typeface="Tahoma" pitchFamily="34" charset="0"/>
                <a:ea typeface="Tahoma" pitchFamily="34" charset="0"/>
                <a:cs typeface="Tahoma" pitchFamily="34" charset="0"/>
              </a:rPr>
              <a:t>ma </a:t>
            </a:r>
            <a:r>
              <a:rPr lang="it-IT" sz="2400" b="1" dirty="0" smtClean="0">
                <a:solidFill>
                  <a:srgbClr val="FF0000"/>
                </a:solidFill>
                <a:latin typeface="Tahoma" pitchFamily="34" charset="0"/>
                <a:ea typeface="Tahoma" pitchFamily="34" charset="0"/>
                <a:cs typeface="Tahoma" pitchFamily="34" charset="0"/>
              </a:rPr>
              <a:t>NON </a:t>
            </a:r>
            <a:r>
              <a:rPr lang="it-IT" sz="2000" b="1" dirty="0" smtClean="0">
                <a:solidFill>
                  <a:srgbClr val="FF0000"/>
                </a:solidFill>
                <a:latin typeface="Tahoma" pitchFamily="34" charset="0"/>
                <a:ea typeface="Tahoma" pitchFamily="34" charset="0"/>
                <a:cs typeface="Tahoma" pitchFamily="34" charset="0"/>
              </a:rPr>
              <a:t>sono beneficiari di un contributo nell’ambito del </a:t>
            </a:r>
            <a:r>
              <a:rPr lang="it-IT" sz="2000" b="1" dirty="0" err="1" smtClean="0">
                <a:solidFill>
                  <a:srgbClr val="FF0000"/>
                </a:solidFill>
                <a:latin typeface="Tahoma" pitchFamily="34" charset="0"/>
                <a:ea typeface="Tahoma" pitchFamily="34" charset="0"/>
                <a:cs typeface="Tahoma" pitchFamily="34" charset="0"/>
              </a:rPr>
              <a:t>PdC</a:t>
            </a:r>
            <a:r>
              <a:rPr lang="it-IT" sz="2000" b="1" dirty="0" smtClean="0">
                <a:solidFill>
                  <a:srgbClr val="FF0000"/>
                </a:solidFill>
                <a:latin typeface="Tahoma" pitchFamily="34" charset="0"/>
                <a:ea typeface="Tahoma" pitchFamily="34" charset="0"/>
                <a:cs typeface="Tahoma" pitchFamily="34" charset="0"/>
              </a:rPr>
              <a:t>. </a:t>
            </a:r>
          </a:p>
          <a:p>
            <a:pPr lvl="0" algn="just">
              <a:spcBef>
                <a:spcPct val="0"/>
              </a:spcBef>
            </a:pPr>
            <a:endParaRPr lang="it-IT" sz="2000" dirty="0" smtClean="0">
              <a:latin typeface="Tahoma" pitchFamily="34" charset="0"/>
              <a:ea typeface="Tahoma" pitchFamily="34" charset="0"/>
              <a:cs typeface="Tahoma" pitchFamily="34" charset="0"/>
            </a:endParaRPr>
          </a:p>
          <a:p>
            <a:pPr lvl="0" algn="just">
              <a:spcBef>
                <a:spcPct val="0"/>
              </a:spcBef>
            </a:pPr>
            <a:r>
              <a:rPr lang="it-IT" sz="2000" dirty="0" smtClean="0">
                <a:latin typeface="Tahoma" pitchFamily="34" charset="0"/>
                <a:ea typeface="Tahoma" pitchFamily="34" charset="0"/>
                <a:cs typeface="Tahoma" pitchFamily="34" charset="0"/>
              </a:rPr>
              <a:t>Aderiscono al PARTENARIATO tramite </a:t>
            </a:r>
            <a:r>
              <a:rPr lang="it-IT" sz="2400" b="1" dirty="0" smtClean="0">
                <a:solidFill>
                  <a:srgbClr val="FF0000"/>
                </a:solidFill>
                <a:latin typeface="Tahoma" pitchFamily="34" charset="0"/>
                <a:ea typeface="Tahoma" pitchFamily="34" charset="0"/>
                <a:cs typeface="Tahoma" pitchFamily="34" charset="0"/>
              </a:rPr>
              <a:t>LETTERA </a:t>
            </a:r>
            <a:r>
              <a:rPr lang="it-IT" sz="2400" b="1" dirty="0" err="1" smtClean="0">
                <a:solidFill>
                  <a:srgbClr val="FF0000"/>
                </a:solidFill>
                <a:latin typeface="Tahoma" pitchFamily="34" charset="0"/>
                <a:ea typeface="Tahoma" pitchFamily="34" charset="0"/>
                <a:cs typeface="Tahoma" pitchFamily="34" charset="0"/>
              </a:rPr>
              <a:t>DI</a:t>
            </a:r>
            <a:r>
              <a:rPr lang="it-IT" sz="2400" b="1" dirty="0" smtClean="0">
                <a:solidFill>
                  <a:srgbClr val="FF0000"/>
                </a:solidFill>
                <a:latin typeface="Tahoma" pitchFamily="34" charset="0"/>
                <a:ea typeface="Tahoma" pitchFamily="34" charset="0"/>
                <a:cs typeface="Tahoma" pitchFamily="34" charset="0"/>
              </a:rPr>
              <a:t> ADESIONE </a:t>
            </a:r>
            <a:r>
              <a:rPr lang="it-IT" sz="2400" b="1" dirty="0" smtClean="0">
                <a:latin typeface="Tahoma" pitchFamily="34" charset="0"/>
                <a:ea typeface="Tahoma" pitchFamily="34" charset="0"/>
                <a:cs typeface="Tahoma" pitchFamily="34" charset="0"/>
              </a:rPr>
              <a:t>_</a:t>
            </a:r>
            <a:r>
              <a:rPr lang="it-IT" sz="2400" b="1" dirty="0" smtClean="0">
                <a:solidFill>
                  <a:srgbClr val="FF0000"/>
                </a:solidFill>
                <a:latin typeface="Tahoma" pitchFamily="34" charset="0"/>
                <a:ea typeface="Tahoma" pitchFamily="34" charset="0"/>
                <a:cs typeface="Tahoma" pitchFamily="34" charset="0"/>
              </a:rPr>
              <a:t> </a:t>
            </a:r>
            <a:r>
              <a:rPr lang="it-IT" sz="2000" b="1" dirty="0" smtClean="0">
                <a:solidFill>
                  <a:srgbClr val="FF0000"/>
                </a:solidFill>
                <a:latin typeface="Tahoma" pitchFamily="34" charset="0"/>
                <a:ea typeface="Tahoma" pitchFamily="34" charset="0"/>
                <a:cs typeface="Tahoma" pitchFamily="34" charset="0"/>
              </a:rPr>
              <a:t>Sottoscrivono l’Accordo di Comunità </a:t>
            </a:r>
          </a:p>
          <a:p>
            <a:pPr lvl="0" algn="just">
              <a:spcBef>
                <a:spcPct val="0"/>
              </a:spcBef>
            </a:pPr>
            <a:endParaRPr lang="it-IT" sz="2400" b="1" dirty="0" smtClean="0">
              <a:solidFill>
                <a:srgbClr val="FF0000"/>
              </a:solidFill>
              <a:latin typeface="Tahoma" pitchFamily="34" charset="0"/>
              <a:ea typeface="Tahoma" pitchFamily="34" charset="0"/>
              <a:cs typeface="Tahoma" pitchFamily="34" charset="0"/>
            </a:endParaRPr>
          </a:p>
          <a:p>
            <a:pPr lvl="0" algn="just">
              <a:spcBef>
                <a:spcPct val="0"/>
              </a:spcBef>
            </a:pPr>
            <a:r>
              <a:rPr lang="it-IT" sz="2000" b="1" dirty="0" smtClean="0">
                <a:latin typeface="Tahoma" pitchFamily="34" charset="0"/>
                <a:ea typeface="Tahoma" pitchFamily="34" charset="0"/>
                <a:cs typeface="Tahoma" pitchFamily="34" charset="0"/>
              </a:rPr>
              <a:t>Possono partecipare in qualità di partecipanti indiretti, oltre ai soggetti di cui al punto precedente, anche le persone fisiche.</a:t>
            </a:r>
          </a:p>
          <a:p>
            <a:pPr marL="900113" lvl="0" indent="-450850"/>
            <a:r>
              <a:rPr lang="x-none" sz="2000" smtClean="0"/>
              <a:t> </a:t>
            </a:r>
            <a:endParaRPr lang="it-IT" sz="2000" dirty="0" smtClean="0"/>
          </a:p>
          <a:p>
            <a:pPr algn="just">
              <a:spcBef>
                <a:spcPct val="0"/>
              </a:spcBef>
            </a:pPr>
            <a:endParaRPr lang="it-IT" sz="2000" b="1" dirty="0" smtClean="0">
              <a:latin typeface="Tahoma" pitchFamily="34" charset="0"/>
              <a:ea typeface="Tahoma" pitchFamily="34" charset="0"/>
              <a:cs typeface="Tahoma" pitchFamily="34" charset="0"/>
            </a:endParaRPr>
          </a:p>
        </p:txBody>
      </p:sp>
      <p:sp>
        <p:nvSpPr>
          <p:cNvPr id="8" name="Titolo 1"/>
          <p:cNvSpPr>
            <a:spLocks noGrp="1"/>
          </p:cNvSpPr>
          <p:nvPr>
            <p:ph type="title"/>
          </p:nvPr>
        </p:nvSpPr>
        <p:spPr>
          <a:xfrm>
            <a:off x="503207" y="473054"/>
            <a:ext cx="8715436" cy="642942"/>
          </a:xfrm>
        </p:spPr>
        <p:txBody>
          <a:bodyPr>
            <a:noAutofit/>
          </a:bodyPr>
          <a:lstStyle/>
          <a:p>
            <a:r>
              <a:rPr lang="it-IT" sz="36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r>
              <a:rPr lang="it-IT" sz="3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it-IT" sz="3600" b="1" u="sng"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PARTENARIATO PROMOTORE</a:t>
            </a:r>
            <a:endParaRPr lang="it-IT" sz="3600" b="1" u="sng"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allunigiana.png"/>
          <p:cNvPicPr>
            <a:picLocks noChangeAspect="1"/>
          </p:cNvPicPr>
          <p:nvPr/>
        </p:nvPicPr>
        <p:blipFill>
          <a:blip r:embed="rId3" cstate="print"/>
          <a:stretch>
            <a:fillRect/>
          </a:stretch>
        </p:blipFill>
        <p:spPr>
          <a:xfrm>
            <a:off x="2503471" y="6115820"/>
            <a:ext cx="2214578" cy="572339"/>
          </a:xfrm>
          <a:prstGeom prst="rect">
            <a:avLst/>
          </a:prstGeom>
          <a:solidFill>
            <a:schemeClr val="accent1">
              <a:lumMod val="75000"/>
            </a:schemeClr>
          </a:solidFill>
        </p:spPr>
      </p:pic>
      <p:pic>
        <p:nvPicPr>
          <p:cNvPr id="10" name="Immagine 9" descr="Testata PSR 2014-2020"/>
          <p:cNvPicPr>
            <a:picLocks noChangeAspect="1" noChangeArrowheads="1"/>
          </p:cNvPicPr>
          <p:nvPr/>
        </p:nvPicPr>
        <p:blipFill>
          <a:blip r:embed="rId4"/>
          <a:srcRect/>
          <a:stretch>
            <a:fillRect/>
          </a:stretch>
        </p:blipFill>
        <p:spPr bwMode="auto">
          <a:xfrm>
            <a:off x="4932363" y="6098796"/>
            <a:ext cx="2357454" cy="589364"/>
          </a:xfrm>
          <a:prstGeom prst="rect">
            <a:avLst/>
          </a:prstGeom>
          <a:noFill/>
          <a:ln w="9525">
            <a:noFill/>
            <a:miter lim="800000"/>
            <a:headEnd/>
            <a:tailEnd/>
          </a:ln>
        </p:spPr>
      </p:pic>
      <p:sp>
        <p:nvSpPr>
          <p:cNvPr id="6" name="Titolo 1"/>
          <p:cNvSpPr txBox="1">
            <a:spLocks/>
          </p:cNvSpPr>
          <p:nvPr/>
        </p:nvSpPr>
        <p:spPr>
          <a:xfrm>
            <a:off x="503206" y="544492"/>
            <a:ext cx="8715437" cy="642942"/>
          </a:xfrm>
          <a:prstGeom prst="rect">
            <a:avLst/>
          </a:prstGeom>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it-IT" sz="36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Chi sono i SOSTENITORI?</a:t>
            </a:r>
            <a:endParaRPr lang="it-IT" sz="3600" dirty="0" smtClean="0">
              <a:latin typeface="Tahoma" pitchFamily="34" charset="0"/>
              <a:ea typeface="Tahoma" pitchFamily="34" charset="0"/>
              <a:cs typeface="Tahoma" pitchFamily="34" charset="0"/>
            </a:endParaRPr>
          </a:p>
        </p:txBody>
      </p:sp>
      <p:sp>
        <p:nvSpPr>
          <p:cNvPr id="7" name="Rettangolo 6"/>
          <p:cNvSpPr/>
          <p:nvPr/>
        </p:nvSpPr>
        <p:spPr>
          <a:xfrm>
            <a:off x="574645" y="1544624"/>
            <a:ext cx="8572560" cy="1692771"/>
          </a:xfrm>
          <a:prstGeom prst="rect">
            <a:avLst/>
          </a:prstGeom>
        </p:spPr>
        <p:txBody>
          <a:bodyPr wrap="square">
            <a:spAutoFit/>
          </a:bodyPr>
          <a:lstStyle/>
          <a:p>
            <a:pPr lvl="0" algn="just">
              <a:spcBef>
                <a:spcPct val="0"/>
              </a:spcBef>
            </a:pPr>
            <a:r>
              <a:rPr lang="it-IT" sz="2000" dirty="0" smtClean="0">
                <a:latin typeface="Tahoma" pitchFamily="34" charset="0"/>
                <a:ea typeface="Tahoma" pitchFamily="34" charset="0"/>
                <a:cs typeface="Tahoma" pitchFamily="34" charset="0"/>
              </a:rPr>
              <a:t>I sostenitori sono soggetti non partecipanti al partenariato, ma che attraverso </a:t>
            </a:r>
            <a:r>
              <a:rPr lang="it-IT" sz="2400" b="1" dirty="0" smtClean="0">
                <a:solidFill>
                  <a:srgbClr val="FF0000"/>
                </a:solidFill>
                <a:latin typeface="Tahoma" pitchFamily="34" charset="0"/>
                <a:ea typeface="Tahoma" pitchFamily="34" charset="0"/>
                <a:cs typeface="Tahoma" pitchFamily="34" charset="0"/>
              </a:rPr>
              <a:t>LETTERA </a:t>
            </a:r>
            <a:r>
              <a:rPr lang="it-IT" sz="2400" b="1" dirty="0" err="1" smtClean="0">
                <a:solidFill>
                  <a:srgbClr val="FF0000"/>
                </a:solidFill>
                <a:latin typeface="Tahoma" pitchFamily="34" charset="0"/>
                <a:ea typeface="Tahoma" pitchFamily="34" charset="0"/>
                <a:cs typeface="Tahoma" pitchFamily="34" charset="0"/>
              </a:rPr>
              <a:t>DI</a:t>
            </a:r>
            <a:r>
              <a:rPr lang="it-IT" sz="2400" b="1" dirty="0" smtClean="0">
                <a:solidFill>
                  <a:srgbClr val="FF0000"/>
                </a:solidFill>
                <a:latin typeface="Tahoma" pitchFamily="34" charset="0"/>
                <a:ea typeface="Tahoma" pitchFamily="34" charset="0"/>
                <a:cs typeface="Tahoma" pitchFamily="34" charset="0"/>
              </a:rPr>
              <a:t> SUPPORTO </a:t>
            </a:r>
            <a:r>
              <a:rPr lang="it-IT" sz="2000" dirty="0" smtClean="0">
                <a:latin typeface="Tahoma" pitchFamily="34" charset="0"/>
                <a:ea typeface="Tahoma" pitchFamily="34" charset="0"/>
                <a:cs typeface="Tahoma" pitchFamily="34" charset="0"/>
              </a:rPr>
              <a:t>manifestano il gradimento e la volontà di sostenere il progetto </a:t>
            </a:r>
            <a:r>
              <a:rPr lang="it-IT" sz="2000" b="1" u="sng" dirty="0" smtClean="0">
                <a:latin typeface="Tahoma" pitchFamily="34" charset="0"/>
                <a:ea typeface="Tahoma" pitchFamily="34" charset="0"/>
                <a:cs typeface="Tahoma" pitchFamily="34" charset="0"/>
              </a:rPr>
              <a:t>senza alcun impegno finanziario</a:t>
            </a:r>
            <a:r>
              <a:rPr lang="it-IT" sz="2000" dirty="0" smtClean="0">
                <a:latin typeface="Tahoma" pitchFamily="34" charset="0"/>
                <a:ea typeface="Tahoma" pitchFamily="34" charset="0"/>
                <a:cs typeface="Tahoma" pitchFamily="34" charset="0"/>
              </a:rPr>
              <a:t>.</a:t>
            </a:r>
          </a:p>
          <a:p>
            <a:pPr marL="900113" lvl="0" indent="-450850"/>
            <a:r>
              <a:rPr lang="x-none" sz="2000" smtClean="0"/>
              <a:t> </a:t>
            </a:r>
            <a:endParaRPr lang="it-IT" sz="2000" dirty="0" smtClean="0"/>
          </a:p>
          <a:p>
            <a:pPr algn="just">
              <a:spcBef>
                <a:spcPct val="0"/>
              </a:spcBef>
            </a:pPr>
            <a:endParaRPr lang="it-IT" sz="2000" b="1"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allunigiana.png"/>
          <p:cNvPicPr>
            <a:picLocks noChangeAspect="1"/>
          </p:cNvPicPr>
          <p:nvPr/>
        </p:nvPicPr>
        <p:blipFill>
          <a:blip r:embed="rId3" cstate="print"/>
          <a:stretch>
            <a:fillRect/>
          </a:stretch>
        </p:blipFill>
        <p:spPr>
          <a:xfrm>
            <a:off x="2230285" y="5973780"/>
            <a:ext cx="2487764" cy="642942"/>
          </a:xfrm>
          <a:prstGeom prst="rect">
            <a:avLst/>
          </a:prstGeom>
          <a:solidFill>
            <a:schemeClr val="accent1">
              <a:lumMod val="75000"/>
            </a:schemeClr>
          </a:solidFill>
        </p:spPr>
      </p:pic>
      <p:pic>
        <p:nvPicPr>
          <p:cNvPr id="10" name="Immagine 9" descr="Testata PSR 2014-2020"/>
          <p:cNvPicPr>
            <a:picLocks noChangeAspect="1" noChangeArrowheads="1"/>
          </p:cNvPicPr>
          <p:nvPr/>
        </p:nvPicPr>
        <p:blipFill>
          <a:blip r:embed="rId4"/>
          <a:srcRect/>
          <a:stretch>
            <a:fillRect/>
          </a:stretch>
        </p:blipFill>
        <p:spPr bwMode="auto">
          <a:xfrm>
            <a:off x="4932363" y="5938061"/>
            <a:ext cx="2571768" cy="642942"/>
          </a:xfrm>
          <a:prstGeom prst="rect">
            <a:avLst/>
          </a:prstGeom>
          <a:noFill/>
          <a:ln w="9525">
            <a:noFill/>
            <a:miter lim="800000"/>
            <a:headEnd/>
            <a:tailEnd/>
          </a:ln>
        </p:spPr>
      </p:pic>
      <p:sp>
        <p:nvSpPr>
          <p:cNvPr id="45057" name="Rectangle 1"/>
          <p:cNvSpPr>
            <a:spLocks noChangeArrowheads="1"/>
          </p:cNvSpPr>
          <p:nvPr/>
        </p:nvSpPr>
        <p:spPr bwMode="auto">
          <a:xfrm>
            <a:off x="503208" y="1330310"/>
            <a:ext cx="857256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Non sono ammissibili candidature e </a:t>
            </a:r>
            <a:r>
              <a:rPr kumimoji="0" lang="it-IT" sz="2000"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PdC</a:t>
            </a:r>
            <a:r>
              <a:rPr kumimoji="0" lang="it-IT"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che attivano un </a:t>
            </a:r>
            <a:r>
              <a:rPr kumimoji="0" lang="it-IT"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contributo pubblico concedibile inferiore a </a:t>
            </a:r>
            <a:r>
              <a:rPr lang="it-IT" sz="3600" b="1" u="sng"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kumimoji="0" lang="it-IT" sz="2000" b="1" i="0"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lang="it-IT" sz="3600" b="1" u="sng"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80.000,00</a:t>
            </a:r>
            <a:r>
              <a:rPr kumimoji="0" lang="it-IT" sz="2000" b="1" i="0" u="sng"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it-IT"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(ottantamila/00)</a:t>
            </a:r>
          </a:p>
        </p:txBody>
      </p:sp>
      <p:sp>
        <p:nvSpPr>
          <p:cNvPr id="8" name="Titolo 1"/>
          <p:cNvSpPr txBox="1">
            <a:spLocks/>
          </p:cNvSpPr>
          <p:nvPr/>
        </p:nvSpPr>
        <p:spPr>
          <a:xfrm>
            <a:off x="574645" y="473054"/>
            <a:ext cx="8572560"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PdC</a:t>
            </a:r>
            <a:r>
              <a:rPr kumimoji="0" lang="it-IT"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MINIMALI</a:t>
            </a:r>
            <a:r>
              <a:rPr kumimoji="0" lang="it-IT" sz="36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DEL CONTRIBUTO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allunigiana.png"/>
          <p:cNvPicPr>
            <a:picLocks noChangeAspect="1"/>
          </p:cNvPicPr>
          <p:nvPr/>
        </p:nvPicPr>
        <p:blipFill>
          <a:blip r:embed="rId3" cstate="print"/>
          <a:stretch>
            <a:fillRect/>
          </a:stretch>
        </p:blipFill>
        <p:spPr>
          <a:xfrm>
            <a:off x="2230285" y="5973780"/>
            <a:ext cx="2487764" cy="642942"/>
          </a:xfrm>
          <a:prstGeom prst="rect">
            <a:avLst/>
          </a:prstGeom>
          <a:solidFill>
            <a:schemeClr val="accent1">
              <a:lumMod val="75000"/>
            </a:schemeClr>
          </a:solidFill>
        </p:spPr>
      </p:pic>
      <p:pic>
        <p:nvPicPr>
          <p:cNvPr id="10" name="Immagine 9" descr="Testata PSR 2014-2020"/>
          <p:cNvPicPr>
            <a:picLocks noChangeAspect="1" noChangeArrowheads="1"/>
          </p:cNvPicPr>
          <p:nvPr/>
        </p:nvPicPr>
        <p:blipFill>
          <a:blip r:embed="rId4"/>
          <a:srcRect/>
          <a:stretch>
            <a:fillRect/>
          </a:stretch>
        </p:blipFill>
        <p:spPr bwMode="auto">
          <a:xfrm>
            <a:off x="4932363" y="5938061"/>
            <a:ext cx="2571768" cy="642942"/>
          </a:xfrm>
          <a:prstGeom prst="rect">
            <a:avLst/>
          </a:prstGeom>
          <a:noFill/>
          <a:ln w="9525">
            <a:noFill/>
            <a:miter lim="800000"/>
            <a:headEnd/>
            <a:tailEnd/>
          </a:ln>
        </p:spPr>
      </p:pic>
      <p:sp>
        <p:nvSpPr>
          <p:cNvPr id="9" name="Titolo 1"/>
          <p:cNvSpPr txBox="1">
            <a:spLocks/>
          </p:cNvSpPr>
          <p:nvPr/>
        </p:nvSpPr>
        <p:spPr>
          <a:xfrm>
            <a:off x="118006" y="544492"/>
            <a:ext cx="9386389"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PdC</a:t>
            </a:r>
            <a:r>
              <a:rPr kumimoji="0" lang="it-IT"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MASSIMALI</a:t>
            </a:r>
            <a:r>
              <a:rPr kumimoji="0" lang="it-IT" sz="36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DEL CONTRIBUTO</a:t>
            </a:r>
          </a:p>
        </p:txBody>
      </p:sp>
      <p:sp>
        <p:nvSpPr>
          <p:cNvPr id="12" name="Rectangle 1"/>
          <p:cNvSpPr>
            <a:spLocks noChangeArrowheads="1"/>
          </p:cNvSpPr>
          <p:nvPr/>
        </p:nvSpPr>
        <p:spPr bwMode="auto">
          <a:xfrm>
            <a:off x="503207" y="1544624"/>
            <a:ext cx="857256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Non sono ammissibili candidature e </a:t>
            </a:r>
            <a:r>
              <a:rPr kumimoji="0" lang="it-IT" sz="2000"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PdC</a:t>
            </a:r>
            <a:r>
              <a:rPr kumimoji="0" lang="it-IT"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che attivano un </a:t>
            </a:r>
            <a:r>
              <a:rPr kumimoji="0" lang="it-IT"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contributo pubblico concedibile superiore a </a:t>
            </a:r>
            <a:r>
              <a:rPr lang="it-IT" sz="3600" b="1" u="sng"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€ 300.000/00 </a:t>
            </a:r>
            <a:r>
              <a:rPr kumimoji="0" lang="it-IT"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(trecentomila/00).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03208" y="1350638"/>
            <a:ext cx="857256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3050" lvl="0" indent="-273050" algn="just" eaLnBrk="0" fontAlgn="base" hangingPunct="0">
              <a:spcBef>
                <a:spcPct val="0"/>
              </a:spcBef>
              <a:spcAft>
                <a:spcPct val="0"/>
              </a:spcAft>
              <a:buFont typeface="Arial" pitchFamily="34" charset="0"/>
              <a:buChar char="•"/>
            </a:pPr>
            <a:r>
              <a:rPr lang="it-IT" sz="2400" b="1" dirty="0" smtClean="0">
                <a:latin typeface="Tahoma" pitchFamily="34" charset="0"/>
                <a:ea typeface="Tahoma" pitchFamily="34" charset="0"/>
                <a:cs typeface="Tahoma" pitchFamily="34" charset="0"/>
              </a:rPr>
              <a:t>100% </a:t>
            </a:r>
            <a:r>
              <a:rPr lang="it-IT" sz="2000" dirty="0" smtClean="0">
                <a:latin typeface="Tahoma" pitchFamily="34" charset="0"/>
                <a:ea typeface="Tahoma" pitchFamily="34" charset="0"/>
                <a:cs typeface="Tahoma" pitchFamily="34" charset="0"/>
              </a:rPr>
              <a:t>del costo totale ammissibile per</a:t>
            </a:r>
            <a:r>
              <a:rPr lang="it-IT" sz="2400" b="1" dirty="0" smtClean="0">
                <a:latin typeface="Tahoma" pitchFamily="34" charset="0"/>
                <a:ea typeface="Tahoma" pitchFamily="34" charset="0"/>
                <a:cs typeface="Tahoma" pitchFamily="34" charset="0"/>
              </a:rPr>
              <a:t> Enti Pubblici</a:t>
            </a:r>
            <a:r>
              <a:rPr lang="it-IT" sz="2000" dirty="0" smtClean="0">
                <a:latin typeface="Tahoma" pitchFamily="34" charset="0"/>
                <a:ea typeface="Tahoma" pitchFamily="34" charset="0"/>
                <a:cs typeface="Tahoma" pitchFamily="34" charset="0"/>
              </a:rPr>
              <a:t>;</a:t>
            </a:r>
          </a:p>
          <a:p>
            <a:pPr marL="273050" lvl="0" indent="-273050" algn="just" eaLnBrk="0" fontAlgn="base" hangingPunct="0">
              <a:spcBef>
                <a:spcPct val="0"/>
              </a:spcBef>
              <a:spcAft>
                <a:spcPct val="0"/>
              </a:spcAft>
              <a:buFont typeface="Arial" pitchFamily="34" charset="0"/>
              <a:buChar char="•"/>
            </a:pPr>
            <a:endParaRPr lang="it-IT" sz="2000" dirty="0" smtClean="0">
              <a:latin typeface="Tahoma" pitchFamily="34" charset="0"/>
              <a:ea typeface="Tahoma" pitchFamily="34" charset="0"/>
              <a:cs typeface="Tahoma" pitchFamily="34" charset="0"/>
            </a:endParaRPr>
          </a:p>
          <a:p>
            <a:pPr marL="273050" lvl="0" indent="-273050" algn="just" eaLnBrk="0" fontAlgn="base" hangingPunct="0">
              <a:spcBef>
                <a:spcPct val="0"/>
              </a:spcBef>
              <a:spcAft>
                <a:spcPct val="0"/>
              </a:spcAft>
              <a:buFont typeface="Arial" pitchFamily="34" charset="0"/>
              <a:buChar char="•"/>
            </a:pPr>
            <a:r>
              <a:rPr lang="it-IT" sz="2400" b="1" dirty="0" smtClean="0">
                <a:latin typeface="Tahoma" pitchFamily="34" charset="0"/>
                <a:ea typeface="Tahoma" pitchFamily="34" charset="0"/>
                <a:cs typeface="Tahoma" pitchFamily="34" charset="0"/>
              </a:rPr>
              <a:t>100% </a:t>
            </a:r>
            <a:r>
              <a:rPr lang="it-IT" sz="2000" dirty="0" smtClean="0">
                <a:latin typeface="Tahoma" pitchFamily="34" charset="0"/>
                <a:ea typeface="Tahoma" pitchFamily="34" charset="0"/>
                <a:cs typeface="Tahoma" pitchFamily="34" charset="0"/>
              </a:rPr>
              <a:t>del costo totale ammissibile per gli interventi di soggetti privati (con esclusione delle persone fisiche) non attinenti attività di impresa, quali ad es. </a:t>
            </a:r>
            <a:r>
              <a:rPr lang="it-IT" sz="2400" b="1" dirty="0" smtClean="0">
                <a:latin typeface="Tahoma" pitchFamily="34" charset="0"/>
                <a:ea typeface="Tahoma" pitchFamily="34" charset="0"/>
                <a:cs typeface="Tahoma" pitchFamily="34" charset="0"/>
              </a:rPr>
              <a:t>Associazioni di Promozione Sociale </a:t>
            </a:r>
            <a:r>
              <a:rPr lang="it-IT" sz="2000" dirty="0" smtClean="0">
                <a:latin typeface="Tahoma" pitchFamily="34" charset="0"/>
                <a:ea typeface="Tahoma" pitchFamily="34" charset="0"/>
                <a:cs typeface="Tahoma" pitchFamily="34" charset="0"/>
              </a:rPr>
              <a:t>e </a:t>
            </a:r>
            <a:r>
              <a:rPr lang="it-IT" sz="2400" b="1" dirty="0" smtClean="0">
                <a:latin typeface="Tahoma" pitchFamily="34" charset="0"/>
                <a:ea typeface="Tahoma" pitchFamily="34" charset="0"/>
                <a:cs typeface="Tahoma" pitchFamily="34" charset="0"/>
              </a:rPr>
              <a:t>Organizzazioni di Volontariato </a:t>
            </a:r>
            <a:r>
              <a:rPr lang="it-IT" sz="2000" dirty="0" smtClean="0">
                <a:latin typeface="Tahoma" pitchFamily="34" charset="0"/>
                <a:ea typeface="Tahoma" pitchFamily="34" charset="0"/>
                <a:cs typeface="Tahoma" pitchFamily="34" charset="0"/>
              </a:rPr>
              <a:t>(ai sensi del codice del terzo settore), </a:t>
            </a:r>
            <a:r>
              <a:rPr lang="it-IT" sz="2400" b="1" dirty="0" smtClean="0">
                <a:latin typeface="Tahoma" pitchFamily="34" charset="0"/>
                <a:ea typeface="Tahoma" pitchFamily="34" charset="0"/>
                <a:cs typeface="Tahoma" pitchFamily="34" charset="0"/>
              </a:rPr>
              <a:t>Fondazioni,</a:t>
            </a:r>
            <a:r>
              <a:rPr lang="it-IT" sz="2000" dirty="0" smtClean="0">
                <a:latin typeface="Tahoma" pitchFamily="34" charset="0"/>
                <a:ea typeface="Tahoma" pitchFamily="34" charset="0"/>
                <a:cs typeface="Tahoma" pitchFamily="34" charset="0"/>
              </a:rPr>
              <a:t> </a:t>
            </a:r>
            <a:r>
              <a:rPr lang="it-IT" sz="2400" b="1" dirty="0" smtClean="0">
                <a:latin typeface="Tahoma" pitchFamily="34" charset="0"/>
                <a:ea typeface="Tahoma" pitchFamily="34" charset="0"/>
                <a:cs typeface="Tahoma" pitchFamily="34" charset="0"/>
              </a:rPr>
              <a:t>altre Associazioni,</a:t>
            </a:r>
          </a:p>
          <a:p>
            <a:pPr marL="273050" lvl="0" indent="-273050" algn="just" eaLnBrk="0" fontAlgn="base" hangingPunct="0">
              <a:spcBef>
                <a:spcPct val="0"/>
              </a:spcBef>
              <a:spcAft>
                <a:spcPct val="0"/>
              </a:spcAft>
              <a:buFont typeface="Arial" pitchFamily="34" charset="0"/>
              <a:buChar char="•"/>
            </a:pPr>
            <a:endParaRPr lang="it-IT" sz="2000" dirty="0" smtClean="0">
              <a:latin typeface="Tahoma" pitchFamily="34" charset="0"/>
              <a:ea typeface="Tahoma" pitchFamily="34" charset="0"/>
              <a:cs typeface="Tahoma" pitchFamily="34" charset="0"/>
            </a:endParaRPr>
          </a:p>
          <a:p>
            <a:pPr marL="273050" lvl="0" indent="-273050" algn="just" eaLnBrk="0" fontAlgn="base" hangingPunct="0">
              <a:spcBef>
                <a:spcPct val="0"/>
              </a:spcBef>
              <a:spcAft>
                <a:spcPct val="0"/>
              </a:spcAft>
              <a:buFont typeface="Arial" pitchFamily="34" charset="0"/>
              <a:buChar char="•"/>
            </a:pPr>
            <a:r>
              <a:rPr lang="it-IT" sz="2400" b="1" dirty="0" smtClean="0">
                <a:latin typeface="Tahoma" pitchFamily="34" charset="0"/>
                <a:ea typeface="Tahoma" pitchFamily="34" charset="0"/>
                <a:cs typeface="Tahoma" pitchFamily="34" charset="0"/>
              </a:rPr>
              <a:t>90% </a:t>
            </a:r>
            <a:r>
              <a:rPr lang="it-IT" sz="2000" dirty="0" smtClean="0">
                <a:latin typeface="Tahoma" pitchFamily="34" charset="0"/>
                <a:ea typeface="Tahoma" pitchFamily="34" charset="0"/>
                <a:cs typeface="Tahoma" pitchFamily="34" charset="0"/>
              </a:rPr>
              <a:t>del costo totale ammissibile per le </a:t>
            </a:r>
            <a:r>
              <a:rPr lang="it-IT" sz="2400" b="1" dirty="0" smtClean="0">
                <a:latin typeface="Tahoma" pitchFamily="34" charset="0"/>
                <a:ea typeface="Tahoma" pitchFamily="34" charset="0"/>
                <a:cs typeface="Tahoma" pitchFamily="34" charset="0"/>
              </a:rPr>
              <a:t>cooperative sociali e le cooperative di comunità </a:t>
            </a:r>
            <a:r>
              <a:rPr lang="it-IT" sz="2000" dirty="0" smtClean="0">
                <a:latin typeface="Tahoma" pitchFamily="34" charset="0"/>
                <a:ea typeface="Tahoma" pitchFamily="34" charset="0"/>
                <a:cs typeface="Tahoma" pitchFamily="34" charset="0"/>
              </a:rPr>
              <a:t>per interventi non attinenti attività di impresa;</a:t>
            </a:r>
          </a:p>
        </p:txBody>
      </p:sp>
      <p:sp>
        <p:nvSpPr>
          <p:cNvPr id="8" name="Titolo 1"/>
          <p:cNvSpPr txBox="1">
            <a:spLocks/>
          </p:cNvSpPr>
          <p:nvPr/>
        </p:nvSpPr>
        <p:spPr>
          <a:xfrm>
            <a:off x="574645" y="473054"/>
            <a:ext cx="8572560"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PdC</a:t>
            </a:r>
            <a:r>
              <a:rPr kumimoji="0" lang="it-IT"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INTENSITÀ DEL SOSTEGNO</a:t>
            </a:r>
            <a:endParaRPr kumimoji="0" lang="it-IT" sz="36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5" name="Freccia a destra 4"/>
          <p:cNvSpPr/>
          <p:nvPr/>
        </p:nvSpPr>
        <p:spPr>
          <a:xfrm>
            <a:off x="6003933" y="5973780"/>
            <a:ext cx="3143272"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03208" y="1187434"/>
            <a:ext cx="8572560" cy="48243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indent="-355600" algn="just">
              <a:buFont typeface="Arial" pitchFamily="34" charset="0"/>
              <a:buChar char="•"/>
            </a:pPr>
            <a:r>
              <a:rPr lang="it-IT" sz="2400" b="1" dirty="0" smtClean="0">
                <a:latin typeface="Tahoma" pitchFamily="34" charset="0"/>
                <a:ea typeface="Tahoma" pitchFamily="34" charset="0"/>
                <a:cs typeface="Tahoma" pitchFamily="34" charset="0"/>
              </a:rPr>
              <a:t>50% </a:t>
            </a:r>
            <a:r>
              <a:rPr lang="it-IT" sz="2000" dirty="0" smtClean="0">
                <a:latin typeface="Tahoma" pitchFamily="34" charset="0"/>
                <a:ea typeface="Tahoma" pitchFamily="34" charset="0"/>
                <a:cs typeface="Tahoma" pitchFamily="34" charset="0"/>
              </a:rPr>
              <a:t>del costo totale ammissibile per le </a:t>
            </a:r>
            <a:r>
              <a:rPr lang="it-IT" sz="2400" b="1" dirty="0" smtClean="0">
                <a:latin typeface="Tahoma" pitchFamily="34" charset="0"/>
                <a:ea typeface="Tahoma" pitchFamily="34" charset="0"/>
                <a:cs typeface="Tahoma" pitchFamily="34" charset="0"/>
              </a:rPr>
              <a:t>imprese (ad esclusione delle microimprese) del settore turismo, artigianato e commercio </a:t>
            </a:r>
            <a:r>
              <a:rPr lang="it-IT" sz="2000" dirty="0" smtClean="0">
                <a:latin typeface="Tahoma" pitchFamily="34" charset="0"/>
                <a:ea typeface="Tahoma" pitchFamily="34" charset="0"/>
                <a:cs typeface="Tahoma" pitchFamily="34" charset="0"/>
              </a:rPr>
              <a:t>con previsione di una maggiorazione del 10% per progetti ricadenti in comuni con indice di disagio superiore alla media regionale (art. 80 della LR 68/2011 e </a:t>
            </a:r>
            <a:r>
              <a:rPr lang="it-IT" sz="2000" dirty="0" err="1" smtClean="0">
                <a:latin typeface="Tahoma" pitchFamily="34" charset="0"/>
                <a:ea typeface="Tahoma" pitchFamily="34" charset="0"/>
                <a:cs typeface="Tahoma" pitchFamily="34" charset="0"/>
              </a:rPr>
              <a:t>s.m.i.</a:t>
            </a:r>
            <a:r>
              <a:rPr lang="it-IT" sz="2000" dirty="0" smtClean="0">
                <a:latin typeface="Tahoma" pitchFamily="34" charset="0"/>
                <a:ea typeface="Tahoma" pitchFamily="34" charset="0"/>
                <a:cs typeface="Tahoma" pitchFamily="34" charset="0"/>
              </a:rPr>
              <a:t>);</a:t>
            </a:r>
            <a:endParaRPr lang="it-IT" sz="2400" dirty="0" smtClean="0">
              <a:latin typeface="Tahoma" pitchFamily="34" charset="0"/>
              <a:ea typeface="Tahoma" pitchFamily="34" charset="0"/>
              <a:cs typeface="Tahoma" pitchFamily="34" charset="0"/>
            </a:endParaRPr>
          </a:p>
          <a:p>
            <a:pPr marL="355600" lvl="0" indent="-355600" algn="just">
              <a:buFont typeface="Arial" pitchFamily="34" charset="0"/>
              <a:buChar char="•"/>
            </a:pPr>
            <a:endParaRPr lang="it-IT" sz="1050" b="1" dirty="0" smtClean="0">
              <a:latin typeface="Tahoma" pitchFamily="34" charset="0"/>
              <a:ea typeface="Tahoma" pitchFamily="34" charset="0"/>
              <a:cs typeface="Tahoma" pitchFamily="34" charset="0"/>
            </a:endParaRPr>
          </a:p>
          <a:p>
            <a:pPr marL="355600" lvl="0" indent="-355600" algn="just">
              <a:buFont typeface="Arial" pitchFamily="34" charset="0"/>
              <a:buChar char="•"/>
            </a:pPr>
            <a:r>
              <a:rPr lang="it-IT" sz="2400" b="1" dirty="0" smtClean="0">
                <a:latin typeface="Tahoma" pitchFamily="34" charset="0"/>
                <a:ea typeface="Tahoma" pitchFamily="34" charset="0"/>
                <a:cs typeface="Tahoma" pitchFamily="34" charset="0"/>
              </a:rPr>
              <a:t>70% </a:t>
            </a:r>
            <a:r>
              <a:rPr lang="it-IT" sz="2000" dirty="0" smtClean="0">
                <a:latin typeface="Tahoma" pitchFamily="34" charset="0"/>
                <a:ea typeface="Tahoma" pitchFamily="34" charset="0"/>
                <a:cs typeface="Tahoma" pitchFamily="34" charset="0"/>
              </a:rPr>
              <a:t>del costo totale ammissibile per le </a:t>
            </a:r>
            <a:r>
              <a:rPr lang="it-IT" sz="2400" b="1" dirty="0" smtClean="0">
                <a:latin typeface="Tahoma" pitchFamily="34" charset="0"/>
                <a:ea typeface="Tahoma" pitchFamily="34" charset="0"/>
                <a:cs typeface="Tahoma" pitchFamily="34" charset="0"/>
              </a:rPr>
              <a:t>microimprese del settore del turismo, artigianato e commercio</a:t>
            </a:r>
            <a:r>
              <a:rPr lang="it-IT" sz="2000" dirty="0" smtClean="0">
                <a:latin typeface="Tahoma" pitchFamily="34" charset="0"/>
                <a:ea typeface="Tahoma" pitchFamily="34" charset="0"/>
                <a:cs typeface="Tahoma" pitchFamily="34" charset="0"/>
              </a:rPr>
              <a:t>; </a:t>
            </a:r>
          </a:p>
          <a:p>
            <a:pPr marL="355600" lvl="0" indent="-355600" algn="just">
              <a:buFont typeface="Arial" pitchFamily="34" charset="0"/>
              <a:buChar char="•"/>
            </a:pPr>
            <a:endParaRPr lang="it-IT" sz="900" dirty="0" smtClean="0">
              <a:latin typeface="Tahoma" pitchFamily="34" charset="0"/>
              <a:ea typeface="Tahoma" pitchFamily="34" charset="0"/>
              <a:cs typeface="Tahoma" pitchFamily="34" charset="0"/>
            </a:endParaRPr>
          </a:p>
          <a:p>
            <a:pPr marL="355600" lvl="0" indent="-355600" algn="just">
              <a:buFont typeface="Arial" pitchFamily="34" charset="0"/>
              <a:buChar char="•"/>
            </a:pPr>
            <a:r>
              <a:rPr lang="it-IT" sz="2000" dirty="0" smtClean="0">
                <a:latin typeface="Tahoma" pitchFamily="34" charset="0"/>
                <a:ea typeface="Tahoma" pitchFamily="34" charset="0"/>
                <a:cs typeface="Tahoma" pitchFamily="34" charset="0"/>
              </a:rPr>
              <a:t>Per le </a:t>
            </a:r>
            <a:r>
              <a:rPr lang="it-IT" sz="2400" b="1" dirty="0" smtClean="0">
                <a:latin typeface="Tahoma" pitchFamily="34" charset="0"/>
                <a:ea typeface="Tahoma" pitchFamily="34" charset="0"/>
                <a:cs typeface="Tahoma" pitchFamily="34" charset="0"/>
              </a:rPr>
              <a:t>imprese agricole e forestali </a:t>
            </a:r>
            <a:r>
              <a:rPr lang="it-IT" sz="2000" dirty="0" smtClean="0">
                <a:latin typeface="Tahoma" pitchFamily="34" charset="0"/>
                <a:ea typeface="Tahoma" pitchFamily="34" charset="0"/>
                <a:cs typeface="Tahoma" pitchFamily="34" charset="0"/>
              </a:rPr>
              <a:t>è prevista l’aliquota di sostegno del </a:t>
            </a:r>
            <a:r>
              <a:rPr lang="it-IT" sz="2400" b="1" dirty="0" smtClean="0">
                <a:latin typeface="Tahoma" pitchFamily="34" charset="0"/>
                <a:ea typeface="Tahoma" pitchFamily="34" charset="0"/>
                <a:cs typeface="Tahoma" pitchFamily="34" charset="0"/>
              </a:rPr>
              <a:t>40%</a:t>
            </a:r>
            <a:r>
              <a:rPr lang="it-IT" sz="2000" dirty="0" smtClean="0">
                <a:latin typeface="Tahoma" pitchFamily="34" charset="0"/>
                <a:ea typeface="Tahoma" pitchFamily="34" charset="0"/>
                <a:cs typeface="Tahoma" pitchFamily="34" charset="0"/>
              </a:rPr>
              <a:t> con possibilità di applicare le maggiorazioni e le diverse aliquote di sostegno previste dagli art. 17 par.3 e par. 4, art. 18 par. 5, Art. 23 par. 3, Art. 26 par. 4 del </a:t>
            </a:r>
            <a:r>
              <a:rPr lang="it-IT" sz="2000" dirty="0" err="1" smtClean="0">
                <a:latin typeface="Tahoma" pitchFamily="34" charset="0"/>
                <a:ea typeface="Tahoma" pitchFamily="34" charset="0"/>
                <a:cs typeface="Tahoma" pitchFamily="34" charset="0"/>
              </a:rPr>
              <a:t>Reg</a:t>
            </a:r>
            <a:r>
              <a:rPr lang="it-IT" sz="2000" dirty="0" smtClean="0">
                <a:latin typeface="Tahoma" pitchFamily="34" charset="0"/>
                <a:ea typeface="Tahoma" pitchFamily="34" charset="0"/>
                <a:cs typeface="Tahoma" pitchFamily="34" charset="0"/>
              </a:rPr>
              <a:t> (UE) 1305/2013 (Allegato II) e dalla Parte II, Capitolo 1 degli “Orientamenti dell’Unione Europea per gli Aiuti”.</a:t>
            </a:r>
          </a:p>
        </p:txBody>
      </p:sp>
      <p:sp>
        <p:nvSpPr>
          <p:cNvPr id="8" name="Titolo 1"/>
          <p:cNvSpPr txBox="1">
            <a:spLocks/>
          </p:cNvSpPr>
          <p:nvPr/>
        </p:nvSpPr>
        <p:spPr>
          <a:xfrm>
            <a:off x="574645" y="473054"/>
            <a:ext cx="8572560"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PdC</a:t>
            </a:r>
            <a:r>
              <a:rPr kumimoji="0" lang="it-IT"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INTENSITÀ DEL SOSTEGNO</a:t>
            </a:r>
            <a:endParaRPr kumimoji="0" lang="it-IT" sz="36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5" name="Freccia a destra 4"/>
          <p:cNvSpPr/>
          <p:nvPr/>
        </p:nvSpPr>
        <p:spPr>
          <a:xfrm>
            <a:off x="6003933" y="6116656"/>
            <a:ext cx="3143272"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03208" y="1408242"/>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2000" dirty="0" smtClean="0">
                <a:latin typeface="Tahoma" pitchFamily="34" charset="0"/>
                <a:ea typeface="Tahoma" pitchFamily="34" charset="0"/>
                <a:cs typeface="Tahoma" pitchFamily="34" charset="0"/>
              </a:rPr>
              <a:t>I contributi saranno concessi nel rispetto del </a:t>
            </a:r>
            <a:r>
              <a:rPr lang="it-IT" sz="2000" b="1" dirty="0" smtClean="0">
                <a:latin typeface="Tahoma" pitchFamily="34" charset="0"/>
                <a:ea typeface="Tahoma" pitchFamily="34" charset="0"/>
                <a:cs typeface="Tahoma" pitchFamily="34" charset="0"/>
              </a:rPr>
              <a:t>REGIME “DE MINIMIS</a:t>
            </a:r>
            <a:r>
              <a:rPr lang="it-IT" sz="2000" dirty="0" smtClean="0">
                <a:latin typeface="Tahoma" pitchFamily="34" charset="0"/>
                <a:ea typeface="Tahoma" pitchFamily="34" charset="0"/>
                <a:cs typeface="Tahoma" pitchFamily="34" charset="0"/>
              </a:rPr>
              <a:t>” ai sensi del Reg. (UE) n 1407/2013;</a:t>
            </a:r>
          </a:p>
        </p:txBody>
      </p:sp>
      <p:sp>
        <p:nvSpPr>
          <p:cNvPr id="4" name="Titolo 1"/>
          <p:cNvSpPr txBox="1">
            <a:spLocks/>
          </p:cNvSpPr>
          <p:nvPr/>
        </p:nvSpPr>
        <p:spPr>
          <a:xfrm>
            <a:off x="574645" y="473054"/>
            <a:ext cx="8572560"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PdC</a:t>
            </a:r>
            <a:r>
              <a:rPr kumimoji="0" lang="it-IT"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INTENSITÀ DEL SOSTEGNO</a:t>
            </a:r>
            <a:endParaRPr kumimoji="0" lang="it-IT" sz="36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03208" y="1224422"/>
            <a:ext cx="857256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2000" dirty="0" smtClean="0">
                <a:latin typeface="Tahoma" pitchFamily="34" charset="0"/>
                <a:ea typeface="Tahoma" pitchFamily="34" charset="0"/>
                <a:cs typeface="Tahoma" pitchFamily="34" charset="0"/>
              </a:rPr>
              <a:t>L’ammissibilità delle spese relative agli interventi dei </a:t>
            </a:r>
            <a:r>
              <a:rPr lang="it-IT" sz="2000" dirty="0" err="1" smtClean="0">
                <a:latin typeface="Tahoma" pitchFamily="34" charset="0"/>
                <a:ea typeface="Tahoma" pitchFamily="34" charset="0"/>
                <a:cs typeface="Tahoma" pitchFamily="34" charset="0"/>
              </a:rPr>
              <a:t>PdC</a:t>
            </a:r>
            <a:r>
              <a:rPr lang="it-IT" sz="2000" dirty="0" smtClean="0">
                <a:latin typeface="Tahoma" pitchFamily="34" charset="0"/>
                <a:ea typeface="Tahoma" pitchFamily="34" charset="0"/>
                <a:cs typeface="Tahoma" pitchFamily="34" charset="0"/>
              </a:rPr>
              <a:t> ammessi e potenzialmente finanziabili decorre </a:t>
            </a:r>
            <a:r>
              <a:rPr lang="it-IT" sz="2400" b="1" dirty="0" smtClean="0">
                <a:solidFill>
                  <a:srgbClr val="FF0000"/>
                </a:solidFill>
                <a:latin typeface="Tahoma" pitchFamily="34" charset="0"/>
                <a:ea typeface="Tahoma" pitchFamily="34" charset="0"/>
                <a:cs typeface="Tahoma" pitchFamily="34" charset="0"/>
              </a:rPr>
              <a:t>dal momento della presentazione della candidatura alla fase 1. </a:t>
            </a:r>
          </a:p>
          <a:p>
            <a:pPr algn="just"/>
            <a:endParaRPr lang="it-IT" sz="2000" b="1" dirty="0" smtClean="0">
              <a:solidFill>
                <a:srgbClr val="FF0000"/>
              </a:solidFill>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Sono ammissibili le </a:t>
            </a:r>
            <a:r>
              <a:rPr lang="it-IT" sz="2000" b="1" dirty="0" smtClean="0">
                <a:latin typeface="Tahoma" pitchFamily="34" charset="0"/>
                <a:ea typeface="Tahoma" pitchFamily="34" charset="0"/>
                <a:cs typeface="Tahoma" pitchFamily="34" charset="0"/>
              </a:rPr>
              <a:t>spese propedeutiche connesse alla progettazione dell’intervento</a:t>
            </a:r>
            <a:r>
              <a:rPr lang="it-IT" sz="2000" dirty="0" smtClean="0">
                <a:latin typeface="Tahoma" pitchFamily="34" charset="0"/>
                <a:ea typeface="Tahoma" pitchFamily="34" charset="0"/>
                <a:cs typeface="Tahoma" pitchFamily="34" charset="0"/>
              </a:rPr>
              <a:t> proposto nella domanda di aiuto (inclusi gli studi di fattibilità) sostenute successivamente all’uscita del Bando.</a:t>
            </a:r>
          </a:p>
          <a:p>
            <a:pPr algn="just"/>
            <a:endParaRPr lang="it-IT" sz="2000" dirty="0" smtClean="0">
              <a:latin typeface="Tahoma" pitchFamily="34" charset="0"/>
              <a:ea typeface="Tahoma" pitchFamily="34" charset="0"/>
              <a:cs typeface="Tahoma" pitchFamily="34" charset="0"/>
            </a:endParaRPr>
          </a:p>
        </p:txBody>
      </p:sp>
      <p:sp>
        <p:nvSpPr>
          <p:cNvPr id="4" name="Titolo 1"/>
          <p:cNvSpPr txBox="1">
            <a:spLocks/>
          </p:cNvSpPr>
          <p:nvPr/>
        </p:nvSpPr>
        <p:spPr>
          <a:xfrm>
            <a:off x="574645" y="473054"/>
            <a:ext cx="8572560"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PdC</a:t>
            </a:r>
            <a:r>
              <a:rPr kumimoji="0" lang="it-IT"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INTENSITÀ DEL SOSTEGNO</a:t>
            </a:r>
            <a:endParaRPr kumimoji="0" lang="it-IT" sz="36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3208" y="1758938"/>
            <a:ext cx="8715436" cy="3571900"/>
          </a:xfrm>
        </p:spPr>
        <p:txBody>
          <a:bodyPr>
            <a:noAutofit/>
          </a:bodyPr>
          <a:lstStyle/>
          <a:p>
            <a:pPr marL="0" lvl="0" indent="14288" algn="just">
              <a:buSzPct val="120000"/>
              <a:buNone/>
              <a:defRPr/>
            </a:pPr>
            <a:r>
              <a:rPr lang="it-IT" sz="2400" b="1" dirty="0" smtClean="0">
                <a:latin typeface="Tahoma" pitchFamily="34" charset="0"/>
                <a:ea typeface="Tahoma" pitchFamily="34" charset="0"/>
                <a:cs typeface="Tahoma" pitchFamily="34" charset="0"/>
              </a:rPr>
              <a:t>Progetti complessi realizzati da </a:t>
            </a:r>
            <a:r>
              <a:rPr lang="it-IT" sz="2400" b="1" u="sng" dirty="0" smtClean="0">
                <a:latin typeface="Tahoma" pitchFamily="34" charset="0"/>
                <a:ea typeface="Tahoma" pitchFamily="34" charset="0"/>
                <a:cs typeface="Tahoma" pitchFamily="34" charset="0"/>
              </a:rPr>
              <a:t>PARTENARIATI PUBBLICO – PRIVATI LOCALI,</a:t>
            </a:r>
            <a:r>
              <a:rPr lang="it-IT" sz="2400" b="1" dirty="0" smtClean="0">
                <a:latin typeface="Tahoma" pitchFamily="34" charset="0"/>
                <a:ea typeface="Tahoma" pitchFamily="34" charset="0"/>
                <a:cs typeface="Tahoma" pitchFamily="34" charset="0"/>
              </a:rPr>
              <a:t> </a:t>
            </a:r>
            <a:r>
              <a:rPr lang="it-IT" sz="2400" dirty="0" smtClean="0">
                <a:latin typeface="Tahoma" pitchFamily="34" charset="0"/>
                <a:ea typeface="Tahoma" pitchFamily="34" charset="0"/>
                <a:cs typeface="Tahoma" pitchFamily="34" charset="0"/>
              </a:rPr>
              <a:t>quindi più soggetti di diversa natura giuridica che compartecipano a un progetto di cui ne condividono finalità e obiettivi per produrre </a:t>
            </a:r>
            <a:r>
              <a:rPr lang="it-IT" sz="2400" b="1" dirty="0" smtClean="0">
                <a:latin typeface="Tahoma" pitchFamily="34" charset="0"/>
                <a:ea typeface="Tahoma" pitchFamily="34" charset="0"/>
                <a:cs typeface="Tahoma" pitchFamily="34" charset="0"/>
              </a:rPr>
              <a:t>beni e servizi</a:t>
            </a:r>
            <a:r>
              <a:rPr lang="it-IT" sz="2400" dirty="0" smtClean="0">
                <a:latin typeface="Tahoma" pitchFamily="34" charset="0"/>
                <a:ea typeface="Tahoma" pitchFamily="34" charset="0"/>
                <a:cs typeface="Tahoma" pitchFamily="34" charset="0"/>
              </a:rPr>
              <a:t>, altrimenti difficilmente disponibili al fine di </a:t>
            </a:r>
            <a:r>
              <a:rPr lang="it-IT" sz="2400" b="1" dirty="0" smtClean="0">
                <a:latin typeface="Tahoma" pitchFamily="34" charset="0"/>
                <a:ea typeface="Tahoma" pitchFamily="34" charset="0"/>
                <a:cs typeface="Tahoma" pitchFamily="34" charset="0"/>
              </a:rPr>
              <a:t>migliorare le condizioni di vita dei suoi abitanti,</a:t>
            </a:r>
            <a:r>
              <a:rPr lang="it-IT" sz="2400" dirty="0" smtClean="0">
                <a:latin typeface="Tahoma" pitchFamily="34" charset="0"/>
                <a:ea typeface="Tahoma" pitchFamily="34" charset="0"/>
                <a:cs typeface="Tahoma" pitchFamily="34" charset="0"/>
              </a:rPr>
              <a:t> dal lavoro all’istruzione e alla formazione professionale, dall’assistenza sociosanitaria alle attività culturali, dal turismo all’ambiente.</a:t>
            </a:r>
          </a:p>
          <a:p>
            <a:pPr algn="just">
              <a:buSzPct val="120000"/>
              <a:defRPr/>
            </a:pPr>
            <a:endParaRPr lang="it-IT" sz="2400" dirty="0" smtClean="0">
              <a:latin typeface="Tahoma" pitchFamily="34" charset="0"/>
              <a:ea typeface="Tahoma" pitchFamily="34" charset="0"/>
              <a:cs typeface="Tahoma" pitchFamily="34" charset="0"/>
            </a:endParaRPr>
          </a:p>
          <a:p>
            <a:pPr lvl="0" algn="just">
              <a:buSzPct val="120000"/>
              <a:defRPr/>
            </a:pPr>
            <a:endParaRPr lang="it-IT" sz="1000" dirty="0" smtClean="0">
              <a:latin typeface="Tahoma" pitchFamily="34" charset="0"/>
              <a:ea typeface="Tahoma" pitchFamily="34" charset="0"/>
              <a:cs typeface="Tahoma" pitchFamily="34" charset="0"/>
            </a:endParaRPr>
          </a:p>
        </p:txBody>
      </p:sp>
      <p:pic>
        <p:nvPicPr>
          <p:cNvPr id="5" name="Immagine 4" descr="logo_gallunigiana.png"/>
          <p:cNvPicPr>
            <a:picLocks noChangeAspect="1"/>
          </p:cNvPicPr>
          <p:nvPr/>
        </p:nvPicPr>
        <p:blipFill>
          <a:blip r:embed="rId3" cstate="print"/>
          <a:stretch>
            <a:fillRect/>
          </a:stretch>
        </p:blipFill>
        <p:spPr>
          <a:xfrm>
            <a:off x="2230285" y="5973780"/>
            <a:ext cx="2487764" cy="642942"/>
          </a:xfrm>
          <a:prstGeom prst="rect">
            <a:avLst/>
          </a:prstGeom>
          <a:solidFill>
            <a:schemeClr val="accent1">
              <a:lumMod val="75000"/>
            </a:schemeClr>
          </a:solidFill>
        </p:spPr>
      </p:pic>
      <p:sp>
        <p:nvSpPr>
          <p:cNvPr id="7" name="Titolo 1"/>
          <p:cNvSpPr>
            <a:spLocks noGrp="1"/>
          </p:cNvSpPr>
          <p:nvPr>
            <p:ph type="title"/>
          </p:nvPr>
        </p:nvSpPr>
        <p:spPr>
          <a:xfrm>
            <a:off x="503207" y="544492"/>
            <a:ext cx="8715436" cy="919690"/>
          </a:xfrm>
        </p:spPr>
        <p:txBody>
          <a:bodyPr>
            <a:noAutofit/>
          </a:bodyPr>
          <a:lstStyle/>
          <a:p>
            <a:r>
              <a:rPr lang="it-IT" sz="3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Progetti di Rigenerazione delle Comunità (</a:t>
            </a:r>
            <a:r>
              <a:rPr lang="it-IT" sz="36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r>
              <a:rPr lang="it-IT" sz="3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it-IT" sz="3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0" name="Immagine 9" descr="Testata PSR 2014-2020"/>
          <p:cNvPicPr>
            <a:picLocks noChangeAspect="1" noChangeArrowheads="1"/>
          </p:cNvPicPr>
          <p:nvPr/>
        </p:nvPicPr>
        <p:blipFill>
          <a:blip r:embed="rId4"/>
          <a:srcRect/>
          <a:stretch>
            <a:fillRect/>
          </a:stretch>
        </p:blipFill>
        <p:spPr bwMode="auto">
          <a:xfrm>
            <a:off x="4932363" y="5938061"/>
            <a:ext cx="2571768" cy="64294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03208" y="1187434"/>
            <a:ext cx="857256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lvl="0" indent="-355600" algn="just">
              <a:buFont typeface="Arial" pitchFamily="34" charset="0"/>
              <a:buChar char="•"/>
            </a:pPr>
            <a:r>
              <a:rPr lang="it-IT" sz="2000" b="1" dirty="0" smtClean="0">
                <a:latin typeface="Tahoma" pitchFamily="34" charset="0"/>
                <a:ea typeface="Tahoma" pitchFamily="34" charset="0"/>
                <a:cs typeface="Tahoma" pitchFamily="34" charset="0"/>
              </a:rPr>
              <a:t>SERVIZI </a:t>
            </a:r>
            <a:r>
              <a:rPr lang="it-IT" sz="2000" b="1" dirty="0" err="1" smtClean="0">
                <a:latin typeface="Tahoma" pitchFamily="34" charset="0"/>
                <a:ea typeface="Tahoma" pitchFamily="34" charset="0"/>
                <a:cs typeface="Tahoma" pitchFamily="34" charset="0"/>
              </a:rPr>
              <a:t>DI</a:t>
            </a:r>
            <a:r>
              <a:rPr lang="it-IT" sz="2000" b="1" dirty="0" smtClean="0">
                <a:latin typeface="Tahoma" pitchFamily="34" charset="0"/>
                <a:ea typeface="Tahoma" pitchFamily="34" charset="0"/>
                <a:cs typeface="Tahoma" pitchFamily="34" charset="0"/>
              </a:rPr>
              <a:t> CONSULENZA, </a:t>
            </a:r>
            <a:r>
              <a:rPr lang="it-IT" sz="2000" b="1" dirty="0" err="1" smtClean="0">
                <a:latin typeface="Tahoma" pitchFamily="34" charset="0"/>
                <a:ea typeface="Tahoma" pitchFamily="34" charset="0"/>
                <a:cs typeface="Tahoma" pitchFamily="34" charset="0"/>
              </a:rPr>
              <a:t>DI</a:t>
            </a:r>
            <a:r>
              <a:rPr lang="it-IT" sz="2000" b="1" dirty="0" smtClean="0">
                <a:latin typeface="Tahoma" pitchFamily="34" charset="0"/>
                <a:ea typeface="Tahoma" pitchFamily="34" charset="0"/>
                <a:cs typeface="Tahoma" pitchFamily="34" charset="0"/>
              </a:rPr>
              <a:t> SOSTITUZIONE E </a:t>
            </a:r>
            <a:r>
              <a:rPr lang="it-IT" sz="2000" b="1" dirty="0" err="1" smtClean="0">
                <a:latin typeface="Tahoma" pitchFamily="34" charset="0"/>
                <a:ea typeface="Tahoma" pitchFamily="34" charset="0"/>
                <a:cs typeface="Tahoma" pitchFamily="34" charset="0"/>
              </a:rPr>
              <a:t>DI</a:t>
            </a:r>
            <a:r>
              <a:rPr lang="it-IT" sz="2000" b="1" dirty="0" smtClean="0">
                <a:latin typeface="Tahoma" pitchFamily="34" charset="0"/>
                <a:ea typeface="Tahoma" pitchFamily="34" charset="0"/>
                <a:cs typeface="Tahoma" pitchFamily="34" charset="0"/>
              </a:rPr>
              <a:t> ASSISTENZA ALLA GESTIONE DELLE AZIENDE AGRICOLE;</a:t>
            </a:r>
          </a:p>
          <a:p>
            <a:pPr marL="355600" lvl="0" indent="-355600" algn="just">
              <a:buFont typeface="Arial" pitchFamily="34" charset="0"/>
              <a:buChar char="•"/>
            </a:pPr>
            <a:endParaRPr lang="it-IT" sz="2000" b="1" dirty="0" smtClean="0">
              <a:latin typeface="Tahoma" pitchFamily="34" charset="0"/>
              <a:ea typeface="Tahoma" pitchFamily="34" charset="0"/>
              <a:cs typeface="Tahoma" pitchFamily="34" charset="0"/>
            </a:endParaRPr>
          </a:p>
          <a:p>
            <a:pPr marL="355600" indent="-355600" algn="just">
              <a:buFont typeface="Arial" pitchFamily="34" charset="0"/>
              <a:buChar char="•"/>
            </a:pPr>
            <a:r>
              <a:rPr lang="it-IT" sz="2000" b="1" dirty="0" smtClean="0">
                <a:latin typeface="Tahoma" pitchFamily="34" charset="0"/>
                <a:ea typeface="Tahoma" pitchFamily="34" charset="0"/>
                <a:cs typeface="Tahoma" pitchFamily="34" charset="0"/>
              </a:rPr>
              <a:t>REGIMI </a:t>
            </a:r>
            <a:r>
              <a:rPr lang="it-IT" sz="2000" b="1" dirty="0" err="1" smtClean="0">
                <a:latin typeface="Tahoma" pitchFamily="34" charset="0"/>
                <a:ea typeface="Tahoma" pitchFamily="34" charset="0"/>
                <a:cs typeface="Tahoma" pitchFamily="34" charset="0"/>
              </a:rPr>
              <a:t>DI</a:t>
            </a:r>
            <a:r>
              <a:rPr lang="it-IT" sz="2000" b="1" dirty="0" smtClean="0">
                <a:latin typeface="Tahoma" pitchFamily="34" charset="0"/>
                <a:ea typeface="Tahoma" pitchFamily="34" charset="0"/>
                <a:cs typeface="Tahoma" pitchFamily="34" charset="0"/>
              </a:rPr>
              <a:t> QUALITÀ DEI PRODOTTI AGRICOLI E ALIMENTARI;</a:t>
            </a:r>
          </a:p>
          <a:p>
            <a:pPr marL="355600" indent="-355600" algn="just">
              <a:buFont typeface="Arial" pitchFamily="34" charset="0"/>
              <a:buChar char="•"/>
            </a:pPr>
            <a:endParaRPr lang="it-IT" sz="2000" b="1" dirty="0" smtClean="0">
              <a:latin typeface="Tahoma" pitchFamily="34" charset="0"/>
              <a:ea typeface="Tahoma" pitchFamily="34" charset="0"/>
              <a:cs typeface="Tahoma" pitchFamily="34" charset="0"/>
            </a:endParaRPr>
          </a:p>
          <a:p>
            <a:pPr marL="355600" indent="-355600" algn="just">
              <a:buFont typeface="Arial" pitchFamily="34" charset="0"/>
              <a:buChar char="•"/>
            </a:pPr>
            <a:r>
              <a:rPr lang="it-IT" sz="2000" b="1" dirty="0" smtClean="0">
                <a:latin typeface="Tahoma" pitchFamily="34" charset="0"/>
                <a:ea typeface="Tahoma" pitchFamily="34" charset="0"/>
                <a:cs typeface="Tahoma" pitchFamily="34" charset="0"/>
              </a:rPr>
              <a:t>SVILUPPO DELLE AZIENDE AGRICOLE E DELLE IMPRESE: </a:t>
            </a:r>
            <a:r>
              <a:rPr lang="it-IT" sz="2000" dirty="0" smtClean="0">
                <a:latin typeface="Tahoma" pitchFamily="34" charset="0"/>
                <a:ea typeface="Tahoma" pitchFamily="34" charset="0"/>
                <a:cs typeface="Tahoma" pitchFamily="34" charset="0"/>
              </a:rPr>
              <a:t>aiuti all'avviamento di imprese per attività </a:t>
            </a:r>
            <a:r>
              <a:rPr lang="it-IT" sz="2000" dirty="0" err="1" smtClean="0">
                <a:latin typeface="Tahoma" pitchFamily="34" charset="0"/>
                <a:ea typeface="Tahoma" pitchFamily="34" charset="0"/>
                <a:cs typeface="Tahoma" pitchFamily="34" charset="0"/>
              </a:rPr>
              <a:t>extra-agricole</a:t>
            </a:r>
            <a:r>
              <a:rPr lang="it-IT" sz="2000" dirty="0" smtClean="0">
                <a:latin typeface="Tahoma" pitchFamily="34" charset="0"/>
                <a:ea typeface="Tahoma" pitchFamily="34" charset="0"/>
                <a:cs typeface="Tahoma" pitchFamily="34" charset="0"/>
              </a:rPr>
              <a:t> nelle zone rurali + aiuti allo sviluppo di piccole aziende agricole;</a:t>
            </a:r>
          </a:p>
          <a:p>
            <a:pPr marL="355600" indent="-355600" algn="just">
              <a:buFont typeface="Arial" pitchFamily="34" charset="0"/>
              <a:buChar char="•"/>
            </a:pPr>
            <a:endParaRPr lang="it-IT" sz="2000" dirty="0" smtClean="0">
              <a:latin typeface="Tahoma" pitchFamily="34" charset="0"/>
              <a:ea typeface="Tahoma" pitchFamily="34" charset="0"/>
              <a:cs typeface="Tahoma" pitchFamily="34" charset="0"/>
            </a:endParaRPr>
          </a:p>
          <a:p>
            <a:pPr marL="355600" indent="-355600" algn="just">
              <a:buFont typeface="Arial" pitchFamily="34" charset="0"/>
              <a:buChar char="•"/>
            </a:pPr>
            <a:r>
              <a:rPr lang="it-IT" sz="2000" b="1" dirty="0" smtClean="0">
                <a:latin typeface="Tahoma" pitchFamily="34" charset="0"/>
                <a:ea typeface="Tahoma" pitchFamily="34" charset="0"/>
                <a:cs typeface="Tahoma" pitchFamily="34" charset="0"/>
              </a:rPr>
              <a:t>INVESTIMENTI IN IMMOBILIZZAZIONI MATERIALI</a:t>
            </a:r>
          </a:p>
          <a:p>
            <a:pPr marL="355600" indent="-355600" algn="just">
              <a:buFont typeface="Arial" pitchFamily="34" charset="0"/>
              <a:buChar char="•"/>
            </a:pPr>
            <a:endParaRPr lang="it-IT" sz="2000" b="1" dirty="0" smtClean="0">
              <a:latin typeface="Tahoma" pitchFamily="34" charset="0"/>
              <a:ea typeface="Tahoma" pitchFamily="34" charset="0"/>
              <a:cs typeface="Tahoma" pitchFamily="34" charset="0"/>
            </a:endParaRPr>
          </a:p>
          <a:p>
            <a:pPr marL="355600" indent="-355600" algn="just">
              <a:buFont typeface="Arial" pitchFamily="34" charset="0"/>
              <a:buChar char="•"/>
            </a:pPr>
            <a:r>
              <a:rPr lang="it-IT" sz="2000" b="1" dirty="0" smtClean="0">
                <a:latin typeface="Tahoma" pitchFamily="34" charset="0"/>
                <a:ea typeface="Tahoma" pitchFamily="34" charset="0"/>
                <a:cs typeface="Tahoma" pitchFamily="34" charset="0"/>
              </a:rPr>
              <a:t>SERVIZI </a:t>
            </a:r>
            <a:r>
              <a:rPr lang="it-IT" sz="2000" b="1" dirty="0" err="1" smtClean="0">
                <a:latin typeface="Tahoma" pitchFamily="34" charset="0"/>
                <a:ea typeface="Tahoma" pitchFamily="34" charset="0"/>
                <a:cs typeface="Tahoma" pitchFamily="34" charset="0"/>
              </a:rPr>
              <a:t>DI</a:t>
            </a:r>
            <a:r>
              <a:rPr lang="it-IT" sz="2000" b="1" dirty="0" smtClean="0">
                <a:latin typeface="Tahoma" pitchFamily="34" charset="0"/>
                <a:ea typeface="Tahoma" pitchFamily="34" charset="0"/>
                <a:cs typeface="Tahoma" pitchFamily="34" charset="0"/>
              </a:rPr>
              <a:t> BASE E RINNOVAMNETO DEI VILLAGGI NELLE ZONE RURALI</a:t>
            </a:r>
          </a:p>
          <a:p>
            <a:pPr marL="355600" indent="-355600" algn="just">
              <a:buFont typeface="Arial" pitchFamily="34" charset="0"/>
              <a:buChar char="•"/>
            </a:pPr>
            <a:endParaRPr lang="it-IT" sz="2000" b="1" dirty="0" smtClean="0">
              <a:latin typeface="Tahoma" pitchFamily="34" charset="0"/>
              <a:ea typeface="Tahoma" pitchFamily="34" charset="0"/>
              <a:cs typeface="Tahoma" pitchFamily="34" charset="0"/>
            </a:endParaRPr>
          </a:p>
          <a:p>
            <a:pPr marL="355600" indent="-355600" algn="just">
              <a:buFont typeface="Arial" pitchFamily="34" charset="0"/>
              <a:buChar char="•"/>
            </a:pPr>
            <a:r>
              <a:rPr lang="it-IT" sz="2000" b="1" dirty="0" smtClean="0">
                <a:latin typeface="Tahoma" pitchFamily="34" charset="0"/>
                <a:ea typeface="Tahoma" pitchFamily="34" charset="0"/>
                <a:cs typeface="Tahoma" pitchFamily="34" charset="0"/>
              </a:rPr>
              <a:t>INVESTIMENTI NELLO SVILUPPO DELLE AREE FORESTALI E NEL MIGLIORAMENTO DELLA REDDITIVITÀ DELLE FORESTE</a:t>
            </a:r>
          </a:p>
        </p:txBody>
      </p:sp>
      <p:sp>
        <p:nvSpPr>
          <p:cNvPr id="8" name="Titolo 1"/>
          <p:cNvSpPr txBox="1">
            <a:spLocks/>
          </p:cNvSpPr>
          <p:nvPr/>
        </p:nvSpPr>
        <p:spPr>
          <a:xfrm>
            <a:off x="574645" y="473054"/>
            <a:ext cx="8572560"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PdC</a:t>
            </a:r>
            <a:r>
              <a:rPr kumimoji="0" lang="it-IT"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INTERVENTI</a:t>
            </a:r>
            <a:r>
              <a:rPr kumimoji="0" lang="it-IT" sz="36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AMMISSIBILI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03208" y="1308848"/>
            <a:ext cx="857256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indent="-355600" algn="just">
              <a:buFont typeface="Arial" pitchFamily="34" charset="0"/>
              <a:buChar char="•"/>
            </a:pPr>
            <a:r>
              <a:rPr lang="it-IT" sz="2000" b="1" dirty="0" smtClean="0">
                <a:latin typeface="Tahoma" pitchFamily="34" charset="0"/>
                <a:ea typeface="Tahoma" pitchFamily="34" charset="0"/>
                <a:cs typeface="Tahoma" pitchFamily="34" charset="0"/>
              </a:rPr>
              <a:t>INVESTIMENTI DIRETTI AD ACCRESCERE LA RESILIENZA E IL PREGIO AMBIENTALE DEGLI ECOSISTEMI FORESTALI;</a:t>
            </a:r>
          </a:p>
          <a:p>
            <a:pPr marL="355600" lvl="0" indent="-355600" algn="just">
              <a:buFont typeface="Arial" pitchFamily="34" charset="0"/>
              <a:buChar char="•"/>
            </a:pPr>
            <a:endParaRPr lang="it-IT" sz="2000" b="1" dirty="0" smtClean="0">
              <a:latin typeface="Tahoma" pitchFamily="34" charset="0"/>
              <a:ea typeface="Tahoma" pitchFamily="34" charset="0"/>
              <a:cs typeface="Tahoma" pitchFamily="34" charset="0"/>
            </a:endParaRPr>
          </a:p>
          <a:p>
            <a:pPr marL="355600" indent="-355600" algn="just">
              <a:buFont typeface="Arial" pitchFamily="34" charset="0"/>
              <a:buChar char="•"/>
            </a:pPr>
            <a:r>
              <a:rPr lang="it-IT" sz="2000" b="1" dirty="0" smtClean="0">
                <a:latin typeface="Tahoma" pitchFamily="34" charset="0"/>
                <a:ea typeface="Tahoma" pitchFamily="34" charset="0"/>
                <a:cs typeface="Tahoma" pitchFamily="34" charset="0"/>
              </a:rPr>
              <a:t>INVESTIMENTI IN TECNOLOGIE SILVICOLE E NELLA TRASFORMAZIONE, MOBILITAZIONE E COMMERCIALIZZAZIONE DEI PRODOTTI DELLE FORESTE;</a:t>
            </a:r>
          </a:p>
          <a:p>
            <a:pPr marL="355600" indent="-355600" algn="just">
              <a:buFont typeface="Arial" pitchFamily="34" charset="0"/>
              <a:buChar char="•"/>
            </a:pPr>
            <a:endParaRPr lang="it-IT" sz="2000" b="1" dirty="0" smtClean="0">
              <a:latin typeface="Tahoma" pitchFamily="34" charset="0"/>
              <a:ea typeface="Tahoma" pitchFamily="34" charset="0"/>
              <a:cs typeface="Tahoma" pitchFamily="34" charset="0"/>
            </a:endParaRPr>
          </a:p>
          <a:p>
            <a:pPr marL="355600" indent="-355600" algn="just">
              <a:buFont typeface="Arial" pitchFamily="34" charset="0"/>
              <a:buChar char="•"/>
            </a:pPr>
            <a:r>
              <a:rPr lang="it-IT" sz="2000" b="1" dirty="0" smtClean="0">
                <a:latin typeface="Tahoma" pitchFamily="34" charset="0"/>
                <a:ea typeface="Tahoma" pitchFamily="34" charset="0"/>
                <a:cs typeface="Tahoma" pitchFamily="34" charset="0"/>
              </a:rPr>
              <a:t>SONO SOVVENZIONABILI NELL'AMBITO DELLA PRESENTE ELEMENTI </a:t>
            </a:r>
            <a:r>
              <a:rPr lang="it-IT" sz="2000" b="1" dirty="0" err="1" smtClean="0">
                <a:latin typeface="Tahoma" pitchFamily="34" charset="0"/>
                <a:ea typeface="Tahoma" pitchFamily="34" charset="0"/>
                <a:cs typeface="Tahoma" pitchFamily="34" charset="0"/>
              </a:rPr>
              <a:t>DI</a:t>
            </a:r>
            <a:r>
              <a:rPr lang="it-IT" sz="2000" b="1" dirty="0" smtClean="0">
                <a:latin typeface="Tahoma" pitchFamily="34" charset="0"/>
                <a:ea typeface="Tahoma" pitchFamily="34" charset="0"/>
                <a:cs typeface="Tahoma" pitchFamily="34" charset="0"/>
              </a:rPr>
              <a:t> COSTO INERENTI ALLE FORME </a:t>
            </a:r>
            <a:r>
              <a:rPr lang="it-IT" sz="2000" b="1" dirty="0" err="1" smtClean="0">
                <a:latin typeface="Tahoma" pitchFamily="34" charset="0"/>
                <a:ea typeface="Tahoma" pitchFamily="34" charset="0"/>
                <a:cs typeface="Tahoma" pitchFamily="34" charset="0"/>
              </a:rPr>
              <a:t>DI</a:t>
            </a:r>
            <a:r>
              <a:rPr lang="it-IT" sz="2000" b="1" dirty="0" smtClean="0">
                <a:latin typeface="Tahoma" pitchFamily="34" charset="0"/>
                <a:ea typeface="Tahoma" pitchFamily="34" charset="0"/>
                <a:cs typeface="Tahoma" pitchFamily="34" charset="0"/>
              </a:rPr>
              <a:t> COOPERAZIONE</a:t>
            </a:r>
            <a:r>
              <a:rPr lang="it-IT" sz="2000" dirty="0" smtClean="0">
                <a:latin typeface="Tahoma" pitchFamily="34" charset="0"/>
                <a:ea typeface="Tahoma" pitchFamily="34" charset="0"/>
                <a:cs typeface="Tahoma" pitchFamily="34" charset="0"/>
              </a:rPr>
              <a:t>;</a:t>
            </a:r>
          </a:p>
          <a:p>
            <a:pPr marL="355600" indent="-355600" algn="just">
              <a:buFont typeface="Arial" pitchFamily="34" charset="0"/>
              <a:buChar char="•"/>
            </a:pPr>
            <a:endParaRPr lang="it-IT" sz="2000" dirty="0" smtClean="0">
              <a:latin typeface="Tahoma" pitchFamily="34" charset="0"/>
              <a:ea typeface="Tahoma" pitchFamily="34" charset="0"/>
              <a:cs typeface="Tahoma" pitchFamily="34" charset="0"/>
            </a:endParaRPr>
          </a:p>
          <a:p>
            <a:pPr marL="355600" indent="-355600" algn="just">
              <a:buFont typeface="Arial" pitchFamily="34" charset="0"/>
              <a:buChar char="•"/>
            </a:pPr>
            <a:endParaRPr lang="it-IT" sz="2000" dirty="0" smtClean="0">
              <a:latin typeface="Tahoma" pitchFamily="34" charset="0"/>
              <a:ea typeface="Tahoma" pitchFamily="34" charset="0"/>
              <a:cs typeface="Tahoma" pitchFamily="34" charset="0"/>
            </a:endParaRPr>
          </a:p>
          <a:p>
            <a:pPr marL="355600" lvl="0" indent="-355600" algn="just">
              <a:buFont typeface="Arial" pitchFamily="34" charset="0"/>
              <a:buChar char="•"/>
            </a:pPr>
            <a:endParaRPr lang="it-IT" sz="2000" b="1" dirty="0" smtClean="0">
              <a:latin typeface="Tahoma" pitchFamily="34" charset="0"/>
              <a:ea typeface="Tahoma" pitchFamily="34" charset="0"/>
              <a:cs typeface="Tahoma" pitchFamily="34" charset="0"/>
            </a:endParaRPr>
          </a:p>
        </p:txBody>
      </p:sp>
      <p:sp>
        <p:nvSpPr>
          <p:cNvPr id="8" name="Titolo 1"/>
          <p:cNvSpPr txBox="1">
            <a:spLocks/>
          </p:cNvSpPr>
          <p:nvPr/>
        </p:nvSpPr>
        <p:spPr>
          <a:xfrm>
            <a:off x="574645" y="473054"/>
            <a:ext cx="8572560"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PdC</a:t>
            </a:r>
            <a:r>
              <a:rPr kumimoji="0" lang="it-IT"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INTERVENTI</a:t>
            </a:r>
            <a:r>
              <a:rPr kumimoji="0" lang="it-IT" sz="36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AMMISSIBILI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574645" y="473054"/>
            <a:ext cx="8715436" cy="928694"/>
          </a:xfrm>
        </p:spPr>
        <p:txBody>
          <a:bodyPr>
            <a:noAutofit/>
          </a:bodyPr>
          <a:lstStyle/>
          <a:p>
            <a:r>
              <a:rPr lang="it-IT" sz="36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r>
              <a:rPr lang="it-IT"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FASE 1:</a:t>
            </a:r>
            <a:br>
              <a:rPr lang="it-IT"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it-IT" sz="3600" b="1" u="sng"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Presentazione candidatura</a:t>
            </a:r>
            <a:endParaRPr lang="it-IT" sz="3600" b="1" u="sng"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8" name="CasellaDiTesto 7"/>
          <p:cNvSpPr txBox="1"/>
          <p:nvPr/>
        </p:nvSpPr>
        <p:spPr>
          <a:xfrm>
            <a:off x="503207" y="1661519"/>
            <a:ext cx="8643998" cy="4524315"/>
          </a:xfrm>
          <a:prstGeom prst="rect">
            <a:avLst/>
          </a:prstGeom>
          <a:noFill/>
        </p:spPr>
        <p:txBody>
          <a:bodyPr wrap="square" rtlCol="0">
            <a:spAutoFit/>
          </a:bodyPr>
          <a:lstStyle/>
          <a:p>
            <a:pPr algn="just">
              <a:tabLst>
                <a:tab pos="627063" algn="l"/>
              </a:tabLst>
            </a:pPr>
            <a:r>
              <a:rPr lang="it-IT" sz="2000" dirty="0" smtClean="0">
                <a:latin typeface="Tahoma" pitchFamily="34" charset="0"/>
                <a:ea typeface="Tahoma" pitchFamily="34" charset="0"/>
                <a:cs typeface="Tahoma" pitchFamily="34" charset="0"/>
              </a:rPr>
              <a:t>Per l’</a:t>
            </a:r>
            <a:r>
              <a:rPr lang="it-IT" sz="2400" b="1" dirty="0" smtClean="0">
                <a:latin typeface="Tahoma" pitchFamily="34" charset="0"/>
                <a:ea typeface="Tahoma" pitchFamily="34" charset="0"/>
                <a:cs typeface="Tahoma" pitchFamily="34" charset="0"/>
              </a:rPr>
              <a:t>accesso alla fase 1 </a:t>
            </a:r>
            <a:r>
              <a:rPr lang="it-IT" sz="2000" dirty="0" smtClean="0">
                <a:latin typeface="Tahoma" pitchFamily="34" charset="0"/>
                <a:ea typeface="Tahoma" pitchFamily="34" charset="0"/>
                <a:cs typeface="Tahoma" pitchFamily="34" charset="0"/>
              </a:rPr>
              <a:t>il Partenariato promotore che presenta una candidatura deve essere composto da </a:t>
            </a:r>
            <a:r>
              <a:rPr lang="it-IT" sz="2400" b="1" u="sng" dirty="0" smtClean="0">
                <a:solidFill>
                  <a:srgbClr val="FF0000"/>
                </a:solidFill>
                <a:latin typeface="Tahoma" pitchFamily="34" charset="0"/>
                <a:ea typeface="Tahoma" pitchFamily="34" charset="0"/>
                <a:cs typeface="Tahoma" pitchFamily="34" charset="0"/>
              </a:rPr>
              <a:t>ALMENO 2 SOGGETTI IN QUALITÀ </a:t>
            </a:r>
            <a:r>
              <a:rPr lang="it-IT" sz="2400" b="1" u="sng" dirty="0" err="1" smtClean="0">
                <a:solidFill>
                  <a:srgbClr val="FF0000"/>
                </a:solidFill>
                <a:latin typeface="Tahoma" pitchFamily="34" charset="0"/>
                <a:ea typeface="Tahoma" pitchFamily="34" charset="0"/>
                <a:cs typeface="Tahoma" pitchFamily="34" charset="0"/>
              </a:rPr>
              <a:t>DI</a:t>
            </a:r>
            <a:r>
              <a:rPr lang="it-IT" sz="2400" b="1" u="sng" dirty="0" smtClean="0">
                <a:solidFill>
                  <a:srgbClr val="FF0000"/>
                </a:solidFill>
                <a:latin typeface="Tahoma" pitchFamily="34" charset="0"/>
                <a:ea typeface="Tahoma" pitchFamily="34" charset="0"/>
                <a:cs typeface="Tahoma" pitchFamily="34" charset="0"/>
              </a:rPr>
              <a:t> PARTECIPANTI DIRETTI, </a:t>
            </a:r>
            <a:r>
              <a:rPr lang="it-IT" sz="2400" b="1" u="sng" dirty="0" err="1" smtClean="0">
                <a:solidFill>
                  <a:srgbClr val="FF0000"/>
                </a:solidFill>
                <a:latin typeface="Tahoma" pitchFamily="34" charset="0"/>
                <a:ea typeface="Tahoma" pitchFamily="34" charset="0"/>
                <a:cs typeface="Tahoma" pitchFamily="34" charset="0"/>
              </a:rPr>
              <a:t>DI</a:t>
            </a:r>
            <a:r>
              <a:rPr lang="it-IT" sz="2400" b="1" u="sng" dirty="0" smtClean="0">
                <a:solidFill>
                  <a:srgbClr val="FF0000"/>
                </a:solidFill>
                <a:latin typeface="Tahoma" pitchFamily="34" charset="0"/>
                <a:ea typeface="Tahoma" pitchFamily="34" charset="0"/>
                <a:cs typeface="Tahoma" pitchFamily="34" charset="0"/>
              </a:rPr>
              <a:t> CUI ALMENO 1 PRIVATO</a:t>
            </a:r>
            <a:r>
              <a:rPr lang="it-IT" sz="2400" b="1" dirty="0" smtClean="0">
                <a:solidFill>
                  <a:srgbClr val="FF0000"/>
                </a:solidFill>
                <a:latin typeface="Tahoma" pitchFamily="34" charset="0"/>
                <a:ea typeface="Tahoma" pitchFamily="34" charset="0"/>
                <a:cs typeface="Tahoma" pitchFamily="34" charset="0"/>
              </a:rPr>
              <a:t>.</a:t>
            </a:r>
          </a:p>
          <a:p>
            <a:pPr algn="just"/>
            <a:endParaRPr lang="it-IT" sz="1600" dirty="0" smtClean="0">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Nella fase 1 il Partenariato promotore non è tenuto a costituirsi formalmente attraverso un accordo o altra forma giuridica. </a:t>
            </a:r>
          </a:p>
          <a:p>
            <a:pPr algn="just"/>
            <a:endParaRPr lang="it-IT" sz="1600" dirty="0" smtClean="0">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L’adesione alla candidatura dovrà essere espressa attraverso </a:t>
            </a:r>
            <a:r>
              <a:rPr lang="it-IT" sz="2000" b="1" dirty="0" smtClean="0">
                <a:latin typeface="Tahoma" pitchFamily="34" charset="0"/>
                <a:ea typeface="Tahoma" pitchFamily="34" charset="0"/>
                <a:cs typeface="Tahoma" pitchFamily="34" charset="0"/>
              </a:rPr>
              <a:t>lettere di adesione (in qualità di partecipanti diretti o indiretti)</a:t>
            </a:r>
            <a:r>
              <a:rPr lang="it-IT" sz="2000" dirty="0" smtClean="0">
                <a:latin typeface="Tahoma" pitchFamily="34" charset="0"/>
                <a:ea typeface="Tahoma" pitchFamily="34" charset="0"/>
                <a:cs typeface="Tahoma" pitchFamily="34" charset="0"/>
              </a:rPr>
              <a:t> e </a:t>
            </a:r>
            <a:r>
              <a:rPr lang="it-IT" sz="2000" b="1" dirty="0" smtClean="0">
                <a:latin typeface="Tahoma" pitchFamily="34" charset="0"/>
                <a:ea typeface="Tahoma" pitchFamily="34" charset="0"/>
                <a:cs typeface="Tahoma" pitchFamily="34" charset="0"/>
              </a:rPr>
              <a:t>lettere di supporto (altri soggetti diversi dai partecipanti diretti o indiretti).</a:t>
            </a:r>
          </a:p>
          <a:p>
            <a:pPr algn="just"/>
            <a:endParaRPr lang="it-IT" sz="1600" dirty="0" smtClean="0">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Nella candidatura deve essere </a:t>
            </a:r>
            <a:r>
              <a:rPr lang="it-IT" sz="2000" b="1" dirty="0" smtClean="0">
                <a:solidFill>
                  <a:srgbClr val="FF0000"/>
                </a:solidFill>
                <a:latin typeface="Tahoma" pitchFamily="34" charset="0"/>
                <a:ea typeface="Tahoma" pitchFamily="34" charset="0"/>
                <a:cs typeface="Tahoma" pitchFamily="34" charset="0"/>
              </a:rPr>
              <a:t>indicato il soggetto Capofila </a:t>
            </a:r>
            <a:r>
              <a:rPr lang="it-IT" sz="2000" dirty="0" smtClean="0">
                <a:latin typeface="Tahoma" pitchFamily="34" charset="0"/>
                <a:ea typeface="Tahoma" pitchFamily="34" charset="0"/>
                <a:cs typeface="Tahoma" pitchFamily="34" charset="0"/>
              </a:rPr>
              <a:t>che sottoscrive la candidatura</a:t>
            </a:r>
          </a:p>
        </p:txBody>
      </p:sp>
      <p:sp>
        <p:nvSpPr>
          <p:cNvPr id="5" name="Freccia a destra 4"/>
          <p:cNvSpPr/>
          <p:nvPr/>
        </p:nvSpPr>
        <p:spPr>
          <a:xfrm>
            <a:off x="6003933" y="5973780"/>
            <a:ext cx="3143272"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2052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03207" y="1570316"/>
            <a:ext cx="8643998" cy="4847481"/>
          </a:xfrm>
          <a:prstGeom prst="rect">
            <a:avLst/>
          </a:prstGeom>
          <a:noFill/>
        </p:spPr>
        <p:txBody>
          <a:bodyPr wrap="square" rtlCol="0">
            <a:spAutoFit/>
          </a:bodyPr>
          <a:lstStyle/>
          <a:p>
            <a:pPr algn="just"/>
            <a:r>
              <a:rPr lang="it-IT" sz="2000" dirty="0" smtClean="0">
                <a:latin typeface="Tahoma" pitchFamily="34" charset="0"/>
                <a:ea typeface="Tahoma" pitchFamily="34" charset="0"/>
                <a:cs typeface="Tahoma" pitchFamily="34" charset="0"/>
              </a:rPr>
              <a:t>La presentazione della candidatura di </a:t>
            </a:r>
            <a:r>
              <a:rPr lang="it-IT" sz="2000" dirty="0" err="1" smtClean="0">
                <a:latin typeface="Tahoma" pitchFamily="34" charset="0"/>
                <a:ea typeface="Tahoma" pitchFamily="34" charset="0"/>
                <a:cs typeface="Tahoma" pitchFamily="34" charset="0"/>
              </a:rPr>
              <a:t>PdC</a:t>
            </a:r>
            <a:r>
              <a:rPr lang="it-IT" sz="2000" dirty="0" smtClean="0">
                <a:latin typeface="Tahoma" pitchFamily="34" charset="0"/>
                <a:ea typeface="Tahoma" pitchFamily="34" charset="0"/>
                <a:cs typeface="Tahoma" pitchFamily="34" charset="0"/>
              </a:rPr>
              <a:t> deve essere effettuata esclusivamente via PEC all’indirizzo </a:t>
            </a:r>
            <a:r>
              <a:rPr lang="it-IT" sz="2400" b="1" u="sng" dirty="0" smtClean="0">
                <a:latin typeface="Tahoma" pitchFamily="34" charset="0"/>
                <a:ea typeface="Tahoma" pitchFamily="34" charset="0"/>
                <a:cs typeface="Tahoma" pitchFamily="34" charset="0"/>
                <a:hlinkClick r:id="rId3"/>
              </a:rPr>
              <a:t>gal-lunigiana@pec.it</a:t>
            </a:r>
            <a:r>
              <a:rPr lang="it-IT" sz="2400" b="1" u="sng" dirty="0" smtClean="0">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a decorrere dalla data di pubblicazione sul BURT del presente bando ed </a:t>
            </a:r>
            <a:r>
              <a:rPr lang="it-IT" sz="2800" b="1" dirty="0" smtClean="0">
                <a:solidFill>
                  <a:srgbClr val="FF0000"/>
                </a:solidFill>
                <a:latin typeface="Tahoma" pitchFamily="34" charset="0"/>
                <a:ea typeface="Tahoma" pitchFamily="34" charset="0"/>
                <a:cs typeface="Tahoma" pitchFamily="34" charset="0"/>
              </a:rPr>
              <a:t>entro le ore 13:00 del 05/07/2022</a:t>
            </a:r>
            <a:r>
              <a:rPr lang="it-IT" sz="2000" dirty="0" smtClean="0">
                <a:latin typeface="Tahoma" pitchFamily="34" charset="0"/>
                <a:ea typeface="Tahoma" pitchFamily="34" charset="0"/>
                <a:cs typeface="Tahoma" pitchFamily="34" charset="0"/>
              </a:rPr>
              <a:t>.</a:t>
            </a:r>
          </a:p>
          <a:p>
            <a:endParaRPr lang="it-IT" sz="900" dirty="0" smtClean="0">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Le candidature dovranno essere redatte utilizzando il </a:t>
            </a:r>
            <a:r>
              <a:rPr lang="it-IT" sz="2400" b="1" dirty="0" smtClean="0">
                <a:solidFill>
                  <a:srgbClr val="FF0000"/>
                </a:solidFill>
                <a:latin typeface="Tahoma" pitchFamily="34" charset="0"/>
                <a:ea typeface="Tahoma" pitchFamily="34" charset="0"/>
                <a:cs typeface="Tahoma" pitchFamily="34" charset="0"/>
              </a:rPr>
              <a:t>formulario</a:t>
            </a:r>
            <a:r>
              <a:rPr lang="it-IT" sz="2000" dirty="0" smtClean="0">
                <a:latin typeface="Tahoma" pitchFamily="34" charset="0"/>
                <a:ea typeface="Tahoma" pitchFamily="34" charset="0"/>
                <a:cs typeface="Tahoma" pitchFamily="34" charset="0"/>
              </a:rPr>
              <a:t> allegato al presente bando (Allegato C) e scaricabile dal sito </a:t>
            </a:r>
            <a:r>
              <a:rPr lang="it-IT" sz="2400" b="1" u="sng" dirty="0" smtClean="0">
                <a:latin typeface="Tahoma" pitchFamily="34" charset="0"/>
                <a:ea typeface="Tahoma" pitchFamily="34" charset="0"/>
                <a:cs typeface="Tahoma" pitchFamily="34" charset="0"/>
                <a:hlinkClick r:id="rId4"/>
              </a:rPr>
              <a:t>www.sviluppounigiana.it</a:t>
            </a:r>
            <a:r>
              <a:rPr lang="it-IT" sz="2400" b="1" dirty="0" smtClean="0">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e pervenire in forma completa, allegati compresi. </a:t>
            </a:r>
          </a:p>
          <a:p>
            <a:pPr algn="just"/>
            <a:endParaRPr lang="it-IT" sz="1000" dirty="0" smtClean="0">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Il formulario deve essere </a:t>
            </a:r>
            <a:r>
              <a:rPr lang="it-IT" sz="2000" b="1" u="sng" dirty="0" smtClean="0">
                <a:latin typeface="Tahoma" pitchFamily="34" charset="0"/>
                <a:ea typeface="Tahoma" pitchFamily="34" charset="0"/>
                <a:cs typeface="Tahoma" pitchFamily="34" charset="0"/>
              </a:rPr>
              <a:t>sottoscritto dal soggetto capofila </a:t>
            </a:r>
            <a:r>
              <a:rPr lang="it-IT" sz="2000" dirty="0" smtClean="0">
                <a:latin typeface="Tahoma" pitchFamily="34" charset="0"/>
                <a:ea typeface="Tahoma" pitchFamily="34" charset="0"/>
                <a:cs typeface="Tahoma" pitchFamily="34" charset="0"/>
              </a:rPr>
              <a:t>del partenariato promotore.</a:t>
            </a:r>
          </a:p>
          <a:p>
            <a:pPr algn="just"/>
            <a:endParaRPr lang="it-IT" sz="1000" dirty="0" smtClean="0">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Tutte le comunicazioni tra il GAL e il Capofila successive alla presentazione della candidatura avvengono attraverso PEC. A tale scopo il Capofila dovrà dotarsi, se non ne è già in possesso, di una propria specifica casella PEC. </a:t>
            </a:r>
          </a:p>
        </p:txBody>
      </p:sp>
      <p:sp>
        <p:nvSpPr>
          <p:cNvPr id="6" name="Titolo 1"/>
          <p:cNvSpPr>
            <a:spLocks noGrp="1"/>
          </p:cNvSpPr>
          <p:nvPr>
            <p:ph type="title"/>
          </p:nvPr>
        </p:nvSpPr>
        <p:spPr>
          <a:xfrm>
            <a:off x="574645" y="473054"/>
            <a:ext cx="8715436" cy="642942"/>
          </a:xfrm>
        </p:spPr>
        <p:txBody>
          <a:bodyPr>
            <a:noAutofit/>
          </a:bodyPr>
          <a:lstStyle/>
          <a:p>
            <a:r>
              <a:rPr lang="it-IT" sz="36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r>
              <a:rPr lang="it-IT"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FASE 1:</a:t>
            </a:r>
            <a:br>
              <a:rPr lang="it-IT"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it-IT" sz="3600" b="1" u="sng"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Presentazione candidatura</a:t>
            </a:r>
            <a:endParaRPr lang="it-IT" sz="3600" b="1" u="sng"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12052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3208" y="1044558"/>
            <a:ext cx="8715436" cy="4429156"/>
          </a:xfrm>
        </p:spPr>
        <p:txBody>
          <a:bodyPr>
            <a:noAutofit/>
          </a:bodyPr>
          <a:lstStyle/>
          <a:p>
            <a:pPr marL="627063" indent="-449263" algn="just">
              <a:buNone/>
            </a:pPr>
            <a:r>
              <a:rPr lang="it-IT" sz="2800" b="1" dirty="0" smtClean="0">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Per la presentazione dell’idea progettuale è necessario </a:t>
            </a:r>
            <a:r>
              <a:rPr lang="it-IT" sz="2000" b="1" u="sng" dirty="0" smtClean="0">
                <a:solidFill>
                  <a:srgbClr val="FF0000"/>
                </a:solidFill>
                <a:latin typeface="Tahoma" pitchFamily="34" charset="0"/>
                <a:ea typeface="Tahoma" pitchFamily="34" charset="0"/>
                <a:cs typeface="Tahoma" pitchFamily="34" charset="0"/>
              </a:rPr>
              <a:t>COMPILARE IL  FORMULARIO IN OGNI SUA PARTE</a:t>
            </a:r>
            <a:r>
              <a:rPr lang="it-IT" sz="2000" dirty="0" smtClean="0">
                <a:latin typeface="Tahoma" pitchFamily="34" charset="0"/>
                <a:ea typeface="Tahoma" pitchFamily="34" charset="0"/>
                <a:cs typeface="Tahoma" pitchFamily="34" charset="0"/>
              </a:rPr>
              <a:t>;</a:t>
            </a:r>
            <a:endParaRPr lang="it-IT" sz="800" dirty="0" smtClean="0">
              <a:latin typeface="Tahoma" pitchFamily="34" charset="0"/>
              <a:ea typeface="Tahoma" pitchFamily="34" charset="0"/>
              <a:cs typeface="Tahoma" pitchFamily="34" charset="0"/>
            </a:endParaRPr>
          </a:p>
          <a:p>
            <a:pPr marL="627063" indent="-449263" algn="just">
              <a:buNone/>
            </a:pPr>
            <a:r>
              <a:rPr lang="it-IT" sz="2800" b="1" dirty="0" smtClean="0">
                <a:solidFill>
                  <a:prstClr val="black"/>
                </a:solidFill>
                <a:latin typeface="Tahoma" pitchFamily="34" charset="0"/>
                <a:ea typeface="Tahoma" pitchFamily="34" charset="0"/>
                <a:cs typeface="Tahoma" pitchFamily="34" charset="0"/>
              </a:rPr>
              <a:t>→</a:t>
            </a:r>
            <a:r>
              <a:rPr lang="it-IT" sz="2000" b="1" dirty="0" smtClean="0">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E’ obbligatorio presentare il formulario debitamente compilato in </a:t>
            </a:r>
            <a:r>
              <a:rPr lang="it-IT" sz="2000" b="1" u="sng" dirty="0" smtClean="0">
                <a:solidFill>
                  <a:srgbClr val="FF0000"/>
                </a:solidFill>
                <a:latin typeface="Tahoma" pitchFamily="34" charset="0"/>
                <a:ea typeface="Tahoma" pitchFamily="34" charset="0"/>
                <a:cs typeface="Tahoma" pitchFamily="34" charset="0"/>
              </a:rPr>
              <a:t>2 FILE: 1 IN FORMATO WORD E 1 IN FORMATO PDF </a:t>
            </a:r>
            <a:r>
              <a:rPr lang="it-IT" sz="2000" dirty="0" smtClean="0">
                <a:latin typeface="Tahoma" pitchFamily="34" charset="0"/>
                <a:ea typeface="Tahoma" pitchFamily="34" charset="0"/>
                <a:cs typeface="Tahoma" pitchFamily="34" charset="0"/>
              </a:rPr>
              <a:t>(quest’ultimo occorre che sia il file word esportato in pdf);</a:t>
            </a:r>
            <a:endParaRPr lang="it-IT" sz="800" dirty="0" smtClean="0">
              <a:latin typeface="Tahoma" pitchFamily="34" charset="0"/>
              <a:ea typeface="Tahoma" pitchFamily="34" charset="0"/>
              <a:cs typeface="Tahoma" pitchFamily="34" charset="0"/>
            </a:endParaRPr>
          </a:p>
          <a:p>
            <a:pPr marL="627063" indent="-449263" algn="just">
              <a:buNone/>
            </a:pPr>
            <a:r>
              <a:rPr lang="it-IT" sz="2800" b="1" dirty="0" smtClean="0">
                <a:solidFill>
                  <a:prstClr val="black"/>
                </a:solidFill>
                <a:latin typeface="Tahoma" pitchFamily="34" charset="0"/>
                <a:ea typeface="Tahoma" pitchFamily="34" charset="0"/>
                <a:cs typeface="Tahoma" pitchFamily="34" charset="0"/>
              </a:rPr>
              <a:t>→</a:t>
            </a:r>
            <a:r>
              <a:rPr lang="it-IT" sz="2000" b="1" dirty="0" smtClean="0">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Per la compilazione scritta dei box si richiede di </a:t>
            </a:r>
            <a:r>
              <a:rPr lang="it-IT" sz="2000" b="1" u="sng" dirty="0" smtClean="0">
                <a:solidFill>
                  <a:srgbClr val="FF0000"/>
                </a:solidFill>
                <a:latin typeface="Tahoma" pitchFamily="34" charset="0"/>
                <a:ea typeface="Tahoma" pitchFamily="34" charset="0"/>
                <a:cs typeface="Tahoma" pitchFamily="34" charset="0"/>
              </a:rPr>
              <a:t>UTILIZZARE IL FORMAT GIÀ IMPOSTATO</a:t>
            </a:r>
            <a:r>
              <a:rPr lang="it-IT" sz="2000" dirty="0" smtClean="0">
                <a:latin typeface="Tahoma" pitchFamily="34" charset="0"/>
                <a:ea typeface="Tahoma" pitchFamily="34" charset="0"/>
                <a:cs typeface="Tahoma" pitchFamily="34" charset="0"/>
              </a:rPr>
              <a:t>: carattere </a:t>
            </a:r>
            <a:r>
              <a:rPr lang="it-IT" sz="2000" b="1" dirty="0" err="1" smtClean="0">
                <a:latin typeface="Tahoma" pitchFamily="34" charset="0"/>
                <a:ea typeface="Tahoma" pitchFamily="34" charset="0"/>
                <a:cs typeface="Tahoma" pitchFamily="34" charset="0"/>
              </a:rPr>
              <a:t>TAHOMA</a:t>
            </a:r>
            <a:r>
              <a:rPr lang="it-IT" sz="2000" dirty="0" smtClean="0">
                <a:latin typeface="Tahoma" pitchFamily="34" charset="0"/>
                <a:ea typeface="Tahoma" pitchFamily="34" charset="0"/>
                <a:cs typeface="Tahoma" pitchFamily="34" charset="0"/>
              </a:rPr>
              <a:t>; dimensione </a:t>
            </a:r>
            <a:r>
              <a:rPr lang="it-IT" sz="2000" b="1" dirty="0" smtClean="0">
                <a:latin typeface="Tahoma" pitchFamily="34" charset="0"/>
                <a:ea typeface="Tahoma" pitchFamily="34" charset="0"/>
                <a:cs typeface="Tahoma" pitchFamily="34" charset="0"/>
              </a:rPr>
              <a:t>11</a:t>
            </a:r>
            <a:r>
              <a:rPr lang="it-IT" sz="2000" dirty="0" smtClean="0">
                <a:latin typeface="Tahoma" pitchFamily="34" charset="0"/>
                <a:ea typeface="Tahoma" pitchFamily="34" charset="0"/>
                <a:cs typeface="Tahoma" pitchFamily="34" charset="0"/>
              </a:rPr>
              <a:t>; interlinea </a:t>
            </a:r>
            <a:r>
              <a:rPr lang="it-IT" sz="2000" b="1" dirty="0" smtClean="0">
                <a:latin typeface="Tahoma" pitchFamily="34" charset="0"/>
                <a:ea typeface="Tahoma" pitchFamily="34" charset="0"/>
                <a:cs typeface="Tahoma" pitchFamily="34" charset="0"/>
              </a:rPr>
              <a:t>1,15</a:t>
            </a:r>
            <a:r>
              <a:rPr lang="it-IT" sz="2000" dirty="0" smtClean="0">
                <a:latin typeface="Tahoma" pitchFamily="34" charset="0"/>
                <a:ea typeface="Tahoma" pitchFamily="34" charset="0"/>
                <a:cs typeface="Tahoma" pitchFamily="34" charset="0"/>
              </a:rPr>
              <a:t>; testo </a:t>
            </a:r>
            <a:r>
              <a:rPr lang="it-IT" sz="2000" b="1" dirty="0" smtClean="0">
                <a:latin typeface="Tahoma" pitchFamily="34" charset="0"/>
                <a:ea typeface="Tahoma" pitchFamily="34" charset="0"/>
                <a:cs typeface="Tahoma" pitchFamily="34" charset="0"/>
              </a:rPr>
              <a:t>GIUSTIFICATO</a:t>
            </a:r>
            <a:r>
              <a:rPr lang="it-IT" sz="2000" dirty="0" smtClean="0">
                <a:latin typeface="Tahoma" pitchFamily="34" charset="0"/>
                <a:ea typeface="Tahoma" pitchFamily="34" charset="0"/>
                <a:cs typeface="Tahoma" pitchFamily="34" charset="0"/>
              </a:rPr>
              <a:t>; margini della pagina </a:t>
            </a:r>
            <a:r>
              <a:rPr lang="it-IT" sz="2000" b="1" dirty="0" smtClean="0">
                <a:latin typeface="Tahoma" pitchFamily="34" charset="0"/>
                <a:ea typeface="Tahoma" pitchFamily="34" charset="0"/>
                <a:cs typeface="Tahoma" pitchFamily="34" charset="0"/>
              </a:rPr>
              <a:t>NORMALI</a:t>
            </a:r>
            <a:r>
              <a:rPr lang="it-IT" sz="2000" dirty="0" smtClean="0">
                <a:latin typeface="Tahoma" pitchFamily="34" charset="0"/>
                <a:ea typeface="Tahoma" pitchFamily="34" charset="0"/>
                <a:cs typeface="Tahoma" pitchFamily="34" charset="0"/>
              </a:rPr>
              <a:t> (bordo superiore 2,5; bordo inferiore, destro e sinistro 2);</a:t>
            </a:r>
            <a:endParaRPr lang="it-IT" sz="800" dirty="0" smtClean="0">
              <a:latin typeface="Tahoma" pitchFamily="34" charset="0"/>
              <a:ea typeface="Tahoma" pitchFamily="34" charset="0"/>
              <a:cs typeface="Tahoma" pitchFamily="34" charset="0"/>
            </a:endParaRPr>
          </a:p>
          <a:p>
            <a:pPr marL="627063" indent="-449263" algn="just">
              <a:buNone/>
            </a:pPr>
            <a:r>
              <a:rPr lang="it-IT" sz="2800" b="1" dirty="0" smtClean="0">
                <a:solidFill>
                  <a:prstClr val="black"/>
                </a:solidFill>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Per la compilazione scritta dei box si richiede di </a:t>
            </a:r>
            <a:r>
              <a:rPr lang="it-IT" sz="2000" b="1" u="sng" dirty="0" smtClean="0">
                <a:solidFill>
                  <a:srgbClr val="FF0000"/>
                </a:solidFill>
                <a:latin typeface="Tahoma" pitchFamily="34" charset="0"/>
                <a:ea typeface="Tahoma" pitchFamily="34" charset="0"/>
                <a:cs typeface="Tahoma" pitchFamily="34" charset="0"/>
              </a:rPr>
              <a:t>RISPETTARE IL NUMERO </a:t>
            </a:r>
            <a:r>
              <a:rPr lang="it-IT" sz="2000" b="1" u="sng" dirty="0" err="1" smtClean="0">
                <a:solidFill>
                  <a:srgbClr val="FF0000"/>
                </a:solidFill>
                <a:latin typeface="Tahoma" pitchFamily="34" charset="0"/>
                <a:ea typeface="Tahoma" pitchFamily="34" charset="0"/>
                <a:cs typeface="Tahoma" pitchFamily="34" charset="0"/>
              </a:rPr>
              <a:t>DI</a:t>
            </a:r>
            <a:r>
              <a:rPr lang="it-IT" sz="2000" b="1" u="sng" dirty="0" smtClean="0">
                <a:solidFill>
                  <a:srgbClr val="FF0000"/>
                </a:solidFill>
                <a:latin typeface="Tahoma" pitchFamily="34" charset="0"/>
                <a:ea typeface="Tahoma" pitchFamily="34" charset="0"/>
                <a:cs typeface="Tahoma" pitchFamily="34" charset="0"/>
              </a:rPr>
              <a:t> RIGHE INDICATO</a:t>
            </a:r>
            <a:r>
              <a:rPr lang="it-IT" sz="2000" dirty="0" smtClean="0">
                <a:latin typeface="Tahoma" pitchFamily="34" charset="0"/>
                <a:ea typeface="Tahoma" pitchFamily="34" charset="0"/>
                <a:cs typeface="Tahoma" pitchFamily="34" charset="0"/>
              </a:rPr>
              <a:t>: la Commissione di valutazione non leggerà il contenuto delle eventuali righe aggiuntive.</a:t>
            </a:r>
          </a:p>
          <a:p>
            <a:pPr algn="just">
              <a:buSzPct val="120000"/>
              <a:buNone/>
              <a:defRPr/>
            </a:pPr>
            <a:endParaRPr lang="it-IT" sz="2400" dirty="0" smtClean="0">
              <a:latin typeface="Tahoma" pitchFamily="34" charset="0"/>
              <a:ea typeface="Tahoma" pitchFamily="34" charset="0"/>
              <a:cs typeface="Tahoma" pitchFamily="34" charset="0"/>
            </a:endParaRPr>
          </a:p>
          <a:p>
            <a:pPr lvl="0" algn="just">
              <a:buSzPct val="120000"/>
              <a:buNone/>
              <a:defRPr/>
            </a:pPr>
            <a:endParaRPr lang="it-IT" sz="1000" dirty="0" smtClean="0">
              <a:latin typeface="Tahoma" pitchFamily="34" charset="0"/>
              <a:ea typeface="Tahoma" pitchFamily="34" charset="0"/>
              <a:cs typeface="Tahoma" pitchFamily="34" charset="0"/>
            </a:endParaRPr>
          </a:p>
        </p:txBody>
      </p:sp>
      <p:pic>
        <p:nvPicPr>
          <p:cNvPr id="5" name="Immagine 4" descr="logo_gallunigiana.png"/>
          <p:cNvPicPr>
            <a:picLocks noChangeAspect="1"/>
          </p:cNvPicPr>
          <p:nvPr/>
        </p:nvPicPr>
        <p:blipFill>
          <a:blip r:embed="rId3" cstate="print"/>
          <a:stretch>
            <a:fillRect/>
          </a:stretch>
        </p:blipFill>
        <p:spPr>
          <a:xfrm>
            <a:off x="2230285" y="5973780"/>
            <a:ext cx="2487764" cy="642942"/>
          </a:xfrm>
          <a:prstGeom prst="rect">
            <a:avLst/>
          </a:prstGeom>
          <a:solidFill>
            <a:schemeClr val="accent1">
              <a:lumMod val="75000"/>
            </a:schemeClr>
          </a:solidFill>
        </p:spPr>
      </p:pic>
      <p:sp>
        <p:nvSpPr>
          <p:cNvPr id="7" name="Titolo 1"/>
          <p:cNvSpPr>
            <a:spLocks noGrp="1"/>
          </p:cNvSpPr>
          <p:nvPr>
            <p:ph type="title"/>
          </p:nvPr>
        </p:nvSpPr>
        <p:spPr>
          <a:xfrm>
            <a:off x="148376" y="401616"/>
            <a:ext cx="9386389" cy="642942"/>
          </a:xfrm>
        </p:spPr>
        <p:txBody>
          <a:bodyPr>
            <a:noAutofit/>
          </a:bodyPr>
          <a:lstStyle/>
          <a:p>
            <a:r>
              <a:rPr lang="it-IT" sz="36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r>
              <a:rPr lang="it-IT" sz="3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FORMULARIO</a:t>
            </a:r>
            <a:endParaRPr lang="it-IT" sz="3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0" name="Immagine 9" descr="Testata PSR 2014-2020"/>
          <p:cNvPicPr>
            <a:picLocks noChangeAspect="1" noChangeArrowheads="1"/>
          </p:cNvPicPr>
          <p:nvPr/>
        </p:nvPicPr>
        <p:blipFill>
          <a:blip r:embed="rId4"/>
          <a:srcRect/>
          <a:stretch>
            <a:fillRect/>
          </a:stretch>
        </p:blipFill>
        <p:spPr bwMode="auto">
          <a:xfrm>
            <a:off x="4932363" y="5938061"/>
            <a:ext cx="2571768" cy="64294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431769" y="401616"/>
            <a:ext cx="8786874" cy="642942"/>
          </a:xfrm>
        </p:spPr>
        <p:txBody>
          <a:bodyPr>
            <a:noAutofit/>
          </a:bodyPr>
          <a:lstStyle/>
          <a:p>
            <a:r>
              <a:rPr lang="it-IT" sz="36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r>
              <a:rPr lang="it-IT" sz="3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ELEMENTI DEL FORMULARIO</a:t>
            </a:r>
            <a:endParaRPr lang="it-IT" sz="3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8" name="Titolo 1"/>
          <p:cNvSpPr>
            <a:spLocks noGrp="1"/>
          </p:cNvSpPr>
          <p:nvPr>
            <p:ph idx="1"/>
          </p:nvPr>
        </p:nvSpPr>
        <p:spPr>
          <a:xfrm>
            <a:off x="1646215" y="1187450"/>
            <a:ext cx="6429420" cy="428612"/>
          </a:xfrm>
          <a:ln>
            <a:solidFill>
              <a:schemeClr val="tx1"/>
            </a:solidFill>
          </a:ln>
        </p:spPr>
        <p:txBody>
          <a:bodyPr>
            <a:noAutofit/>
          </a:bodyPr>
          <a:lstStyle/>
          <a:p>
            <a:pPr algn="ctr">
              <a:buNone/>
            </a:pPr>
            <a:r>
              <a:rPr lang="it-IT"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TITOLO + TEMATISMO + ABSTRACT</a:t>
            </a:r>
          </a:p>
          <a:p>
            <a:pPr algn="ctr">
              <a:buNone/>
            </a:pPr>
            <a:endParaRPr lang="it-IT" sz="3200" b="1" dirty="0">
              <a:solidFill>
                <a:srgbClr val="0066FF"/>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9" name="Titolo 1"/>
          <p:cNvSpPr txBox="1">
            <a:spLocks/>
          </p:cNvSpPr>
          <p:nvPr/>
        </p:nvSpPr>
        <p:spPr>
          <a:xfrm>
            <a:off x="503207" y="1758938"/>
            <a:ext cx="8715436" cy="428628"/>
          </a:xfrm>
          <a:prstGeom prst="rect">
            <a:avLst/>
          </a:prstGeom>
          <a:ln>
            <a:solidFill>
              <a:srgbClr val="00CC00"/>
            </a:solidFill>
          </a:ln>
        </p:spPr>
        <p:txBody>
          <a:bodyPr vert="horz" lIns="91440" tIns="45720" rIns="91440" bIns="45720" rtlCol="0" anchor="ctr">
            <a:noAutofit/>
          </a:bodyPr>
          <a:lstStyle/>
          <a:p>
            <a:pPr marL="514350" marR="0" lvl="0" indent="-514350" algn="just" defTabSz="914400" rtl="0" eaLnBrk="1" fontAlgn="auto" latinLnBrk="0" hangingPunct="1">
              <a:lnSpc>
                <a:spcPct val="100000"/>
              </a:lnSpc>
              <a:spcBef>
                <a:spcPct val="0"/>
              </a:spcBef>
              <a:spcAft>
                <a:spcPts val="0"/>
              </a:spcAft>
              <a:buClrTx/>
              <a:buSzTx/>
              <a:buFont typeface="+mj-lt"/>
              <a:buAutoNum type="alphaUcPeriod"/>
              <a:tabLst/>
              <a:defRPr/>
            </a:pPr>
            <a:r>
              <a:rPr kumimoji="0" lang="it-IT" sz="2400" b="1" i="0" u="none" strike="noStrike" kern="1200" cap="none" spc="0" normalizeH="0" baseline="0" noProof="0" dirty="0" smtClean="0">
                <a:ln>
                  <a:noFill/>
                </a:ln>
                <a:solidFill>
                  <a:srgbClr val="00CC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SEZIONE ANAGRAFICA</a:t>
            </a:r>
            <a:endParaRPr kumimoji="0" lang="it-IT" sz="2400" b="1" i="0" u="none" strike="noStrike" kern="1200" cap="none" spc="0" normalizeH="0" baseline="0" noProof="0" dirty="0">
              <a:ln>
                <a:noFill/>
              </a:ln>
              <a:solidFill>
                <a:srgbClr val="00CC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11" name="Titolo 1"/>
          <p:cNvSpPr txBox="1">
            <a:spLocks/>
          </p:cNvSpPr>
          <p:nvPr/>
        </p:nvSpPr>
        <p:spPr>
          <a:xfrm>
            <a:off x="503207" y="2330442"/>
            <a:ext cx="8715436" cy="428628"/>
          </a:xfrm>
          <a:prstGeom prst="rect">
            <a:avLst/>
          </a:prstGeom>
          <a:ln>
            <a:solidFill>
              <a:srgbClr val="FF3399"/>
            </a:solidFill>
          </a:ln>
        </p:spPr>
        <p:txBody>
          <a:bodyPr vert="horz" lIns="91440" tIns="45720" rIns="91440" bIns="45720" rtlCol="0" anchor="ctr">
            <a:noAutofit/>
          </a:bodyPr>
          <a:lstStyle/>
          <a:p>
            <a:pPr marL="514350" marR="0" lvl="0" indent="-514350" algn="just" defTabSz="914400" rtl="0" eaLnBrk="1" fontAlgn="auto" latinLnBrk="0" hangingPunct="1">
              <a:lnSpc>
                <a:spcPct val="100000"/>
              </a:lnSpc>
              <a:spcBef>
                <a:spcPct val="0"/>
              </a:spcBef>
              <a:spcAft>
                <a:spcPts val="0"/>
              </a:spcAft>
              <a:buClrTx/>
              <a:buSzTx/>
              <a:buFont typeface="+mj-lt"/>
              <a:buAutoNum type="alphaUcPeriod" startAt="2"/>
              <a:tabLst/>
              <a:defRPr/>
            </a:pPr>
            <a:r>
              <a:rPr lang="it-IT" sz="2400" b="1" dirty="0" smtClean="0">
                <a:solidFill>
                  <a:srgbClr val="FF3399"/>
                </a:solidFill>
                <a:effectLst>
                  <a:outerShdw blurRad="38100" dist="38100" dir="2700000" algn="tl">
                    <a:srgbClr val="000000">
                      <a:alpha val="43137"/>
                    </a:srgbClr>
                  </a:outerShdw>
                </a:effectLst>
                <a:latin typeface="Tahoma" pitchFamily="34" charset="0"/>
                <a:ea typeface="Tahoma" pitchFamily="34" charset="0"/>
                <a:cs typeface="Tahoma" pitchFamily="34" charset="0"/>
              </a:rPr>
              <a:t>RUOLO DEL CAPOFILA E DEI PARTNER</a:t>
            </a:r>
            <a:endParaRPr kumimoji="0" lang="it-IT" sz="2400" b="1" i="0" u="none" strike="noStrike" kern="1200" cap="none" spc="0" normalizeH="0" baseline="0" noProof="0" dirty="0">
              <a:ln>
                <a:noFill/>
              </a:ln>
              <a:solidFill>
                <a:srgbClr val="FF3399"/>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12" name="Titolo 1"/>
          <p:cNvSpPr txBox="1">
            <a:spLocks/>
          </p:cNvSpPr>
          <p:nvPr/>
        </p:nvSpPr>
        <p:spPr>
          <a:xfrm>
            <a:off x="503207" y="2901946"/>
            <a:ext cx="8715436" cy="428628"/>
          </a:xfrm>
          <a:prstGeom prst="rect">
            <a:avLst/>
          </a:prstGeom>
          <a:ln>
            <a:solidFill>
              <a:srgbClr val="0066FF"/>
            </a:solidFill>
          </a:ln>
        </p:spPr>
        <p:txBody>
          <a:bodyPr vert="horz" lIns="91440" tIns="45720" rIns="91440" bIns="45720" rtlCol="0" anchor="ctr">
            <a:noAutofit/>
          </a:bodyPr>
          <a:lstStyle/>
          <a:p>
            <a:pPr marL="514350" marR="0" lvl="0" indent="-514350" algn="just" defTabSz="914400" rtl="0" eaLnBrk="1" fontAlgn="auto" latinLnBrk="0" hangingPunct="1">
              <a:lnSpc>
                <a:spcPct val="100000"/>
              </a:lnSpc>
              <a:spcBef>
                <a:spcPct val="0"/>
              </a:spcBef>
              <a:spcAft>
                <a:spcPts val="0"/>
              </a:spcAft>
              <a:buClrTx/>
              <a:buSzTx/>
              <a:buFont typeface="+mj-lt"/>
              <a:buAutoNum type="alphaUcPeriod" startAt="3"/>
              <a:tabLst/>
              <a:defRPr/>
            </a:pPr>
            <a:r>
              <a:rPr kumimoji="0" lang="it-IT" sz="2400" b="1" i="0" u="none" strike="noStrike" kern="120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DESCRIZIONE DELL’IDEA PROGETTUALE</a:t>
            </a:r>
            <a:endParaRPr kumimoji="0" lang="it-IT" sz="24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14" name="Titolo 1"/>
          <p:cNvSpPr txBox="1">
            <a:spLocks/>
          </p:cNvSpPr>
          <p:nvPr/>
        </p:nvSpPr>
        <p:spPr>
          <a:xfrm>
            <a:off x="503207" y="3473450"/>
            <a:ext cx="8715436" cy="428628"/>
          </a:xfrm>
          <a:prstGeom prst="rect">
            <a:avLst/>
          </a:prstGeom>
          <a:ln>
            <a:solidFill>
              <a:srgbClr val="00CC00"/>
            </a:solidFill>
          </a:ln>
        </p:spPr>
        <p:txBody>
          <a:bodyPr vert="horz" lIns="91440" tIns="45720" rIns="91440" bIns="45720" rtlCol="0" anchor="ctr">
            <a:noAutofit/>
          </a:bodyPr>
          <a:lstStyle/>
          <a:p>
            <a:pPr marL="514350" marR="0" lvl="0" indent="-514350" algn="just" defTabSz="914400" rtl="0" eaLnBrk="1" fontAlgn="auto" latinLnBrk="0" hangingPunct="1">
              <a:lnSpc>
                <a:spcPct val="100000"/>
              </a:lnSpc>
              <a:spcBef>
                <a:spcPct val="0"/>
              </a:spcBef>
              <a:spcAft>
                <a:spcPts val="0"/>
              </a:spcAft>
              <a:buClrTx/>
              <a:buSzTx/>
              <a:buFont typeface="+mj-lt"/>
              <a:buAutoNum type="alphaUcPeriod" startAt="4"/>
              <a:tabLst/>
              <a:defRPr/>
            </a:pPr>
            <a:r>
              <a:rPr kumimoji="0" lang="it-IT" sz="2400" b="1" i="0" u="none" strike="noStrike" kern="1200" cap="none" spc="0" normalizeH="0" baseline="0" noProof="0" dirty="0" smtClean="0">
                <a:ln>
                  <a:noFill/>
                </a:ln>
                <a:solidFill>
                  <a:srgbClr val="00CC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PIANO FINANZIARIO</a:t>
            </a:r>
            <a:endParaRPr kumimoji="0" lang="it-IT" sz="2400" b="1" i="0" u="none" strike="noStrike" kern="1200" cap="none" spc="0" normalizeH="0" baseline="0" noProof="0" dirty="0">
              <a:ln>
                <a:noFill/>
              </a:ln>
              <a:solidFill>
                <a:srgbClr val="00CC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15" name="Titolo 1"/>
          <p:cNvSpPr txBox="1">
            <a:spLocks/>
          </p:cNvSpPr>
          <p:nvPr/>
        </p:nvSpPr>
        <p:spPr>
          <a:xfrm>
            <a:off x="503207" y="4044954"/>
            <a:ext cx="8715436" cy="428628"/>
          </a:xfrm>
          <a:prstGeom prst="rect">
            <a:avLst/>
          </a:prstGeom>
          <a:ln>
            <a:solidFill>
              <a:srgbClr val="FF3399"/>
            </a:solidFill>
          </a:ln>
        </p:spPr>
        <p:txBody>
          <a:bodyPr vert="horz" lIns="91440" tIns="45720" rIns="91440" bIns="45720" rtlCol="0" anchor="ctr">
            <a:noAutofit/>
          </a:bodyPr>
          <a:lstStyle/>
          <a:p>
            <a:pPr marL="514350" marR="0" lvl="0" indent="-514350" algn="just" defTabSz="914400" rtl="0" eaLnBrk="1" fontAlgn="auto" latinLnBrk="0" hangingPunct="1">
              <a:lnSpc>
                <a:spcPct val="100000"/>
              </a:lnSpc>
              <a:spcBef>
                <a:spcPct val="0"/>
              </a:spcBef>
              <a:spcAft>
                <a:spcPts val="0"/>
              </a:spcAft>
              <a:buClrTx/>
              <a:buSzTx/>
              <a:buFont typeface="+mj-lt"/>
              <a:buAutoNum type="alphaUcPeriod" startAt="5"/>
              <a:tabLst/>
              <a:defRPr/>
            </a:pPr>
            <a:r>
              <a:rPr lang="it-IT" sz="2400" b="1" dirty="0" smtClean="0">
                <a:solidFill>
                  <a:srgbClr val="FF3399"/>
                </a:solidFill>
                <a:effectLst>
                  <a:outerShdw blurRad="38100" dist="38100" dir="2700000" algn="tl">
                    <a:srgbClr val="000000">
                      <a:alpha val="43137"/>
                    </a:srgbClr>
                  </a:outerShdw>
                </a:effectLst>
                <a:latin typeface="Tahoma" pitchFamily="34" charset="0"/>
                <a:ea typeface="Tahoma" pitchFamily="34" charset="0"/>
                <a:cs typeface="Tahoma" pitchFamily="34" charset="0"/>
              </a:rPr>
              <a:t>CRONOPROGRAMMA</a:t>
            </a:r>
            <a:endParaRPr kumimoji="0" lang="it-IT" sz="2400" b="1" i="0" u="none" strike="noStrike" kern="1200" cap="none" spc="0" normalizeH="0" baseline="0" noProof="0" dirty="0">
              <a:ln>
                <a:noFill/>
              </a:ln>
              <a:solidFill>
                <a:srgbClr val="FF3399"/>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16" name="Titolo 1"/>
          <p:cNvSpPr txBox="1">
            <a:spLocks/>
          </p:cNvSpPr>
          <p:nvPr/>
        </p:nvSpPr>
        <p:spPr>
          <a:xfrm>
            <a:off x="503207" y="4616458"/>
            <a:ext cx="8715436" cy="428628"/>
          </a:xfrm>
          <a:prstGeom prst="rect">
            <a:avLst/>
          </a:prstGeom>
          <a:ln>
            <a:solidFill>
              <a:srgbClr val="0066FF"/>
            </a:solidFill>
          </a:ln>
        </p:spPr>
        <p:txBody>
          <a:bodyPr vert="horz" lIns="91440" tIns="45720" rIns="91440" bIns="45720" rtlCol="0" anchor="ctr">
            <a:noAutofit/>
          </a:bodyPr>
          <a:lstStyle/>
          <a:p>
            <a:pPr marL="514350" marR="0" lvl="0" indent="-514350" algn="just" defTabSz="914400" rtl="0" eaLnBrk="1" fontAlgn="auto" latinLnBrk="0" hangingPunct="1">
              <a:lnSpc>
                <a:spcPct val="100000"/>
              </a:lnSpc>
              <a:spcBef>
                <a:spcPct val="0"/>
              </a:spcBef>
              <a:spcAft>
                <a:spcPts val="0"/>
              </a:spcAft>
              <a:buClrTx/>
              <a:buSzTx/>
              <a:buFont typeface="+mj-lt"/>
              <a:buAutoNum type="alphaUcPeriod" startAt="6"/>
              <a:tabLst/>
              <a:defRPr/>
            </a:pPr>
            <a:r>
              <a:rPr kumimoji="0" lang="it-IT" sz="2400" b="1" i="0" u="none" strike="noStrike" kern="120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CORRISPONDENZA CON I CRITERI DEL BANDO</a:t>
            </a:r>
            <a:endParaRPr kumimoji="0" lang="it-IT" sz="24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17" name="Titolo 1"/>
          <p:cNvSpPr txBox="1">
            <a:spLocks/>
          </p:cNvSpPr>
          <p:nvPr/>
        </p:nvSpPr>
        <p:spPr>
          <a:xfrm>
            <a:off x="503207" y="5187962"/>
            <a:ext cx="8715436" cy="428628"/>
          </a:xfrm>
          <a:prstGeom prst="rect">
            <a:avLst/>
          </a:prstGeom>
          <a:ln>
            <a:solidFill>
              <a:srgbClr val="00CC00"/>
            </a:solidFill>
          </a:ln>
        </p:spPr>
        <p:txBody>
          <a:bodyPr vert="horz" lIns="91440" tIns="45720" rIns="91440" bIns="45720" rtlCol="0" anchor="ctr">
            <a:noAutofit/>
          </a:bodyPr>
          <a:lstStyle/>
          <a:p>
            <a:pPr marL="514350" marR="0" lvl="0" indent="-514350" algn="just" defTabSz="914400" rtl="0" eaLnBrk="1" fontAlgn="auto" latinLnBrk="0" hangingPunct="1">
              <a:lnSpc>
                <a:spcPct val="100000"/>
              </a:lnSpc>
              <a:spcBef>
                <a:spcPct val="0"/>
              </a:spcBef>
              <a:spcAft>
                <a:spcPts val="0"/>
              </a:spcAft>
              <a:buClrTx/>
              <a:buSzTx/>
              <a:buFont typeface="+mj-lt"/>
              <a:buAutoNum type="alphaUcPeriod" startAt="7"/>
              <a:tabLst/>
              <a:defRPr/>
            </a:pPr>
            <a:r>
              <a:rPr kumimoji="0" lang="it-IT" sz="2400" b="1" i="0" u="none" strike="noStrike" kern="1200" cap="none" spc="0" normalizeH="0" baseline="0" noProof="0" dirty="0" smtClean="0">
                <a:ln>
                  <a:noFill/>
                </a:ln>
                <a:solidFill>
                  <a:srgbClr val="00CC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NOTA INFORMATIVA</a:t>
            </a:r>
            <a:endParaRPr kumimoji="0" lang="it-IT" sz="2400" b="1" i="0" u="none" strike="noStrike" kern="1200" cap="none" spc="0" normalizeH="0" baseline="0" noProof="0" dirty="0">
              <a:ln>
                <a:noFill/>
              </a:ln>
              <a:solidFill>
                <a:srgbClr val="00CC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18" name="Titolo 1"/>
          <p:cNvSpPr txBox="1">
            <a:spLocks/>
          </p:cNvSpPr>
          <p:nvPr/>
        </p:nvSpPr>
        <p:spPr>
          <a:xfrm>
            <a:off x="503207" y="5830920"/>
            <a:ext cx="8715436" cy="428612"/>
          </a:xfrm>
          <a:prstGeom prst="rect">
            <a:avLst/>
          </a:prstGeom>
          <a:ln>
            <a:solidFill>
              <a:schemeClr val="tx1"/>
            </a:solidFill>
          </a:ln>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it-IT"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FIRMA DEL CAPOFILA</a:t>
            </a:r>
            <a:endParaRPr kumimoji="0" lang="it-IT"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3208" y="1258872"/>
            <a:ext cx="8715436" cy="1285884"/>
          </a:xfrm>
          <a:ln>
            <a:noFill/>
          </a:ln>
        </p:spPr>
        <p:txBody>
          <a:bodyPr>
            <a:noAutofit/>
          </a:bodyPr>
          <a:lstStyle/>
          <a:p>
            <a:pPr marL="0" indent="0" algn="just">
              <a:buNone/>
            </a:pPr>
            <a:r>
              <a:rPr lang="it-IT" sz="2000" dirty="0" smtClean="0">
                <a:latin typeface="Tahoma" pitchFamily="34" charset="0"/>
                <a:ea typeface="Tahoma" pitchFamily="34" charset="0"/>
                <a:cs typeface="Tahoma" pitchFamily="34" charset="0"/>
              </a:rPr>
              <a:t>Scegliere un </a:t>
            </a:r>
            <a:r>
              <a:rPr lang="it-IT" sz="2000" b="1" u="sng" dirty="0" smtClean="0">
                <a:latin typeface="Tahoma" pitchFamily="34" charset="0"/>
                <a:ea typeface="Tahoma" pitchFamily="34" charset="0"/>
                <a:cs typeface="Tahoma" pitchFamily="34" charset="0"/>
              </a:rPr>
              <a:t>TITOLO CHIARO E SEMPLICE</a:t>
            </a:r>
            <a:r>
              <a:rPr lang="it-IT" sz="2000" dirty="0" smtClean="0">
                <a:latin typeface="Tahoma" pitchFamily="34" charset="0"/>
                <a:ea typeface="Tahoma" pitchFamily="34" charset="0"/>
                <a:cs typeface="Tahoma" pitchFamily="34" charset="0"/>
              </a:rPr>
              <a:t> </a:t>
            </a:r>
            <a:r>
              <a:rPr lang="it-IT" sz="2000" b="1" dirty="0" smtClean="0">
                <a:latin typeface="Tahoma" pitchFamily="34" charset="0"/>
                <a:ea typeface="Tahoma" pitchFamily="34" charset="0"/>
                <a:cs typeface="Tahoma" pitchFamily="34" charset="0"/>
              </a:rPr>
              <a:t>che comunichi nell’immediato il contenuto o il tema dell’idea progettuale</a:t>
            </a:r>
            <a:r>
              <a:rPr lang="it-IT" sz="2000" dirty="0" smtClean="0">
                <a:latin typeface="Tahoma" pitchFamily="34" charset="0"/>
                <a:ea typeface="Tahoma" pitchFamily="34" charset="0"/>
                <a:cs typeface="Tahoma" pitchFamily="34" charset="0"/>
              </a:rPr>
              <a:t>. Un titolo breve che esprime l’idea progettuale è utile anche per le eventuali attività di comunicazione.</a:t>
            </a:r>
            <a:endParaRPr lang="it-IT" sz="600" dirty="0" smtClean="0">
              <a:latin typeface="Tahoma" pitchFamily="34" charset="0"/>
              <a:ea typeface="Tahoma" pitchFamily="34" charset="0"/>
              <a:cs typeface="Tahoma" pitchFamily="34" charset="0"/>
            </a:endParaRPr>
          </a:p>
        </p:txBody>
      </p:sp>
      <p:sp>
        <p:nvSpPr>
          <p:cNvPr id="7" name="Titolo 1"/>
          <p:cNvSpPr>
            <a:spLocks noGrp="1"/>
          </p:cNvSpPr>
          <p:nvPr>
            <p:ph type="title"/>
          </p:nvPr>
        </p:nvSpPr>
        <p:spPr>
          <a:xfrm>
            <a:off x="1074711" y="544492"/>
            <a:ext cx="7500990" cy="571504"/>
          </a:xfrm>
          <a:ln w="19050">
            <a:solidFill>
              <a:srgbClr val="0066FF"/>
            </a:solidFill>
          </a:ln>
        </p:spPr>
        <p:txBody>
          <a:bodyPr>
            <a:noAutofit/>
          </a:bodyPr>
          <a:lstStyle/>
          <a:p>
            <a:r>
              <a:rPr lang="it-IT" sz="3200" b="1" dirty="0" smtClean="0">
                <a:solidFill>
                  <a:srgbClr val="0066FF"/>
                </a:solidFill>
                <a:effectLst>
                  <a:outerShdw blurRad="38100" dist="38100" dir="2700000" algn="tl">
                    <a:srgbClr val="000000">
                      <a:alpha val="43137"/>
                    </a:srgbClr>
                  </a:outerShdw>
                </a:effectLst>
                <a:latin typeface="Tahoma" pitchFamily="34" charset="0"/>
                <a:ea typeface="Tahoma" pitchFamily="34" charset="0"/>
                <a:cs typeface="Tahoma" pitchFamily="34" charset="0"/>
              </a:rPr>
              <a:t>TITOLO (acronimo e titolo esteso)</a:t>
            </a:r>
            <a:endParaRPr lang="it-IT" sz="3200" b="1" dirty="0">
              <a:solidFill>
                <a:srgbClr val="0066FF"/>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itolo 1"/>
          <p:cNvSpPr txBox="1">
            <a:spLocks/>
          </p:cNvSpPr>
          <p:nvPr/>
        </p:nvSpPr>
        <p:spPr>
          <a:xfrm>
            <a:off x="1146149" y="2901946"/>
            <a:ext cx="7500990" cy="571504"/>
          </a:xfrm>
          <a:prstGeom prst="rect">
            <a:avLst/>
          </a:prstGeom>
          <a:ln w="19050">
            <a:solidFill>
              <a:srgbClr val="0066FF"/>
            </a:solidFill>
          </a:ln>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it-IT" sz="3200" b="1" dirty="0" err="1" smtClean="0">
                <a:solidFill>
                  <a:srgbClr val="0066FF"/>
                </a:solidFill>
                <a:effectLst>
                  <a:outerShdw blurRad="38100" dist="38100" dir="2700000" algn="tl">
                    <a:srgbClr val="000000">
                      <a:alpha val="43137"/>
                    </a:srgbClr>
                  </a:outerShdw>
                </a:effectLst>
                <a:latin typeface="Tahoma" pitchFamily="34" charset="0"/>
                <a:ea typeface="Tahoma" pitchFamily="34" charset="0"/>
                <a:cs typeface="Tahoma" pitchFamily="34" charset="0"/>
              </a:rPr>
              <a:t>TEMATISMO</a:t>
            </a:r>
            <a:r>
              <a:rPr lang="it-IT" sz="3200" b="1" dirty="0" smtClean="0">
                <a:solidFill>
                  <a:srgbClr val="0066FF"/>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3200" b="1" dirty="0" err="1" smtClean="0">
                <a:solidFill>
                  <a:srgbClr val="0066FF"/>
                </a:solidFill>
                <a:effectLst>
                  <a:outerShdw blurRad="38100" dist="38100" dir="2700000" algn="tl">
                    <a:srgbClr val="000000">
                      <a:alpha val="43137"/>
                    </a:srgbClr>
                  </a:outerShdw>
                </a:effectLst>
                <a:latin typeface="Tahoma" pitchFamily="34" charset="0"/>
                <a:ea typeface="Tahoma" pitchFamily="34" charset="0"/>
                <a:cs typeface="Tahoma" pitchFamily="34" charset="0"/>
              </a:rPr>
              <a:t>DI</a:t>
            </a:r>
            <a:r>
              <a:rPr lang="it-IT" sz="3200" b="1" dirty="0" smtClean="0">
                <a:solidFill>
                  <a:srgbClr val="0066FF"/>
                </a:solidFill>
                <a:effectLst>
                  <a:outerShdw blurRad="38100" dist="38100" dir="2700000" algn="tl">
                    <a:srgbClr val="000000">
                      <a:alpha val="43137"/>
                    </a:srgbClr>
                  </a:outerShdw>
                </a:effectLst>
                <a:latin typeface="Tahoma" pitchFamily="34" charset="0"/>
                <a:ea typeface="Tahoma" pitchFamily="34" charset="0"/>
                <a:cs typeface="Tahoma" pitchFamily="34" charset="0"/>
              </a:rPr>
              <a:t> RIFERIMENTO</a:t>
            </a:r>
          </a:p>
        </p:txBody>
      </p:sp>
      <p:sp>
        <p:nvSpPr>
          <p:cNvPr id="8" name="Segnaposto contenuto 2"/>
          <p:cNvSpPr txBox="1">
            <a:spLocks/>
          </p:cNvSpPr>
          <p:nvPr/>
        </p:nvSpPr>
        <p:spPr>
          <a:xfrm>
            <a:off x="503208" y="3616326"/>
            <a:ext cx="8715436" cy="1428760"/>
          </a:xfrm>
          <a:prstGeom prst="rect">
            <a:avLst/>
          </a:prstGeom>
          <a:ln>
            <a:noFill/>
          </a:ln>
        </p:spPr>
        <p:txBody>
          <a:bodyPr vert="horz" lIns="91440" tIns="45720" rIns="91440" bIns="45720" rtlCol="0">
            <a:noAutofit/>
          </a:bodyPr>
          <a:lstStyle/>
          <a:p>
            <a:pPr algn="just">
              <a:spcBef>
                <a:spcPct val="20000"/>
              </a:spcBef>
            </a:pPr>
            <a:r>
              <a:rPr kumimoji="0" lang="it-IT" sz="2000" b="1" i="0" u="sng"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SCEGLIERE </a:t>
            </a:r>
            <a:r>
              <a:rPr lang="it-IT" sz="2000" b="1" u="sng" dirty="0" smtClean="0">
                <a:latin typeface="Tahoma" pitchFamily="34" charset="0"/>
                <a:ea typeface="Tahoma" pitchFamily="34" charset="0"/>
                <a:cs typeface="Tahoma" pitchFamily="34" charset="0"/>
              </a:rPr>
              <a:t>UNO</a:t>
            </a:r>
            <a:r>
              <a:rPr kumimoji="0" lang="it-IT" sz="2000" b="1" i="0" u="sng"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 TRA I SEGUENTI</a:t>
            </a:r>
            <a:r>
              <a:rPr kumimoji="0" lang="it-IT" sz="2000" b="0" i="0" u="none"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Comunità del cibo / Comunità dell’identità della memoria / Comunità di accoglienza e inclusione / Comunità del turismo rurale / Comunità di rigenerazione territoriale / Comunità digitali / Comunità verdi</a:t>
            </a:r>
          </a:p>
          <a:p>
            <a:pPr algn="just">
              <a:spcBef>
                <a:spcPct val="20000"/>
              </a:spcBef>
            </a:pPr>
            <a:endParaRPr kumimoji="0" lang="it-IT" sz="6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p:txBody>
      </p:sp>
      <p:sp>
        <p:nvSpPr>
          <p:cNvPr id="9" name="Titolo 1"/>
          <p:cNvSpPr txBox="1">
            <a:spLocks/>
          </p:cNvSpPr>
          <p:nvPr/>
        </p:nvSpPr>
        <p:spPr>
          <a:xfrm>
            <a:off x="503208" y="5330838"/>
            <a:ext cx="8715436" cy="572400"/>
          </a:xfrm>
          <a:prstGeom prst="rect">
            <a:avLst/>
          </a:prstGeom>
          <a:ln w="19050">
            <a:solidFill>
              <a:srgbClr val="0066FF"/>
            </a:solidFill>
          </a:ln>
        </p:spPr>
        <p:txBody>
          <a:bodyPr vert="horz" lIns="91440" tIns="45720" rIns="91440" bIns="45720" rtlCol="0" anchor="ctr">
            <a:noAutofit/>
          </a:bodyPr>
          <a:lstStyle/>
          <a:p>
            <a:pPr algn="ctr">
              <a:spcBef>
                <a:spcPct val="0"/>
              </a:spcBef>
            </a:pPr>
            <a:r>
              <a:rPr lang="it-IT" sz="3200" b="1" dirty="0" err="1" smtClean="0">
                <a:solidFill>
                  <a:srgbClr val="0066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ABSTRACT</a:t>
            </a:r>
            <a:r>
              <a:rPr lang="it-IT" sz="3200" b="1" dirty="0" smtClean="0">
                <a:solidFill>
                  <a:srgbClr val="0066FF"/>
                </a:solidFill>
                <a:effectLst>
                  <a:outerShdw blurRad="38100" dist="38100" dir="2700000" algn="tl">
                    <a:srgbClr val="000000">
                      <a:alpha val="43137"/>
                    </a:srgbClr>
                  </a:outerShdw>
                </a:effectLst>
                <a:latin typeface="Tahoma" pitchFamily="34" charset="0"/>
                <a:ea typeface="Tahoma" pitchFamily="34" charset="0"/>
                <a:cs typeface="Tahoma" pitchFamily="34" charset="0"/>
              </a:rPr>
              <a:t> = sintesi dell’idea progettuale</a:t>
            </a:r>
          </a:p>
        </p:txBody>
      </p:sp>
      <p:sp>
        <p:nvSpPr>
          <p:cNvPr id="11" name="Segnaposto contenuto 2"/>
          <p:cNvSpPr txBox="1">
            <a:spLocks/>
          </p:cNvSpPr>
          <p:nvPr/>
        </p:nvSpPr>
        <p:spPr>
          <a:xfrm>
            <a:off x="503207" y="5973780"/>
            <a:ext cx="8715436" cy="428628"/>
          </a:xfrm>
          <a:prstGeom prst="rect">
            <a:avLst/>
          </a:prstGeom>
          <a:ln>
            <a:noFill/>
          </a:ln>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(max. 5 righe)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574645" y="1544624"/>
            <a:ext cx="8572560" cy="642942"/>
          </a:xfrm>
          <a:prstGeom prst="rect">
            <a:avLst/>
          </a:prstGeom>
          <a:ln w="28575">
            <a:solidFill>
              <a:srgbClr val="00CC00"/>
            </a:solidFill>
          </a:ln>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it-IT" sz="28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1)ANAGRAFICA DEL CAPOFILA del </a:t>
            </a:r>
            <a:r>
              <a:rPr lang="it-IT" sz="2800" b="1" dirty="0" err="1"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endParaRPr lang="it-IT" sz="2800" dirty="0" smtClean="0">
              <a:latin typeface="Tahoma" pitchFamily="34" charset="0"/>
              <a:ea typeface="Tahoma" pitchFamily="34" charset="0"/>
              <a:cs typeface="Tahoma" pitchFamily="34" charset="0"/>
            </a:endParaRPr>
          </a:p>
        </p:txBody>
      </p:sp>
      <p:sp>
        <p:nvSpPr>
          <p:cNvPr id="7" name="Titolo 1"/>
          <p:cNvSpPr>
            <a:spLocks noGrp="1"/>
          </p:cNvSpPr>
          <p:nvPr>
            <p:ph type="title"/>
          </p:nvPr>
        </p:nvSpPr>
        <p:spPr>
          <a:xfrm>
            <a:off x="1931967" y="473054"/>
            <a:ext cx="5929354" cy="642942"/>
          </a:xfrm>
          <a:ln w="38100">
            <a:solidFill>
              <a:srgbClr val="00CC00"/>
            </a:solidFill>
          </a:ln>
        </p:spPr>
        <p:txBody>
          <a:bodyPr>
            <a:noAutofit/>
          </a:bodyPr>
          <a:lstStyle/>
          <a:p>
            <a:r>
              <a:rPr lang="it-IT" sz="32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SEZIONE ANAGRAFICA</a:t>
            </a:r>
            <a:endParaRPr lang="it-IT" sz="3200" b="1" dirty="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8" name="Titolo 1"/>
          <p:cNvSpPr txBox="1">
            <a:spLocks/>
          </p:cNvSpPr>
          <p:nvPr/>
        </p:nvSpPr>
        <p:spPr>
          <a:xfrm>
            <a:off x="574644" y="2544756"/>
            <a:ext cx="8572561" cy="2571768"/>
          </a:xfrm>
          <a:prstGeom prst="rect">
            <a:avLst/>
          </a:prstGeom>
          <a:ln w="28575">
            <a:solidFill>
              <a:srgbClr val="00CC00"/>
            </a:solidFill>
          </a:ln>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it-IT" sz="28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2)ANAGRAFICA del PARTENARIATO PROMOTORE, quindi:</a:t>
            </a:r>
          </a:p>
          <a:p>
            <a:pPr marL="0" marR="0" lvl="0" indent="0" algn="ctr" fontAlgn="auto">
              <a:lnSpc>
                <a:spcPct val="100000"/>
              </a:lnSpc>
              <a:spcBef>
                <a:spcPct val="0"/>
              </a:spcBef>
              <a:spcAft>
                <a:spcPts val="0"/>
              </a:spcAft>
              <a:buClrTx/>
              <a:buSzTx/>
              <a:tabLst/>
              <a:defRPr/>
            </a:pPr>
            <a:endParaRPr lang="it-IT" sz="8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lvl="0" indent="0" algn="ctr" fontAlgn="auto">
              <a:lnSpc>
                <a:spcPct val="100000"/>
              </a:lnSpc>
              <a:spcBef>
                <a:spcPct val="0"/>
              </a:spcBef>
              <a:spcAft>
                <a:spcPts val="0"/>
              </a:spcAft>
              <a:buClrTx/>
              <a:buSzTx/>
              <a:tabLst/>
              <a:defRPr/>
            </a:pPr>
            <a:endParaRPr lang="it-IT" sz="8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0" algn="ctr">
              <a:spcBef>
                <a:spcPct val="0"/>
              </a:spcBef>
            </a:pPr>
            <a:r>
              <a:rPr lang="it-IT"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2.1) </a:t>
            </a:r>
            <a:r>
              <a:rPr lang="it-IT" sz="2400" b="1" u="sng"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ANAGRAFICA di TUTTI i PARTNER DIRETTI (D);</a:t>
            </a:r>
          </a:p>
          <a:p>
            <a:pPr lvl="0" algn="ctr">
              <a:spcBef>
                <a:spcPct val="0"/>
              </a:spcBef>
            </a:pPr>
            <a:endParaRPr lang="it-IT" sz="2400" b="1" u="sng"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spcBef>
                <a:spcPct val="0"/>
              </a:spcBef>
            </a:pPr>
            <a:r>
              <a:rPr lang="it-IT"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2.2) </a:t>
            </a:r>
            <a:r>
              <a:rPr lang="it-IT" sz="2400" b="1" u="sng"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ANAGRAFICA di TUTTI i PARTNER INDIRETTI (I).</a:t>
            </a:r>
            <a:endParaRPr lang="it-IT" sz="2800" dirty="0" smtClean="0">
              <a:latin typeface="Tahoma" pitchFamily="34" charset="0"/>
              <a:ea typeface="Tahoma" pitchFamily="34" charset="0"/>
              <a:cs typeface="Tahoma" pitchFamily="34" charset="0"/>
            </a:endParaRPr>
          </a:p>
        </p:txBody>
      </p:sp>
      <p:sp>
        <p:nvSpPr>
          <p:cNvPr id="9" name="Titolo 1"/>
          <p:cNvSpPr txBox="1">
            <a:spLocks/>
          </p:cNvSpPr>
          <p:nvPr/>
        </p:nvSpPr>
        <p:spPr>
          <a:xfrm>
            <a:off x="574645" y="5545152"/>
            <a:ext cx="8572559" cy="714380"/>
          </a:xfrm>
          <a:prstGeom prst="rect">
            <a:avLst/>
          </a:prstGeom>
          <a:ln w="28575">
            <a:solidFill>
              <a:srgbClr val="00CC00"/>
            </a:solidFill>
          </a:ln>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it-IT" sz="28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3)ANAGRAFICA dei SOSTENITORI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txBox="1">
            <a:spLocks/>
          </p:cNvSpPr>
          <p:nvPr/>
        </p:nvSpPr>
        <p:spPr>
          <a:xfrm>
            <a:off x="503206" y="1115996"/>
            <a:ext cx="8715437" cy="642942"/>
          </a:xfrm>
          <a:prstGeom prst="rect">
            <a:avLst/>
          </a:prstGeom>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it-IT" sz="2800" b="1" u="sng"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BOX ANAGRAFICO DEL CAPOFILA del </a:t>
            </a:r>
            <a:r>
              <a:rPr lang="it-IT" sz="2800" b="1" u="sng" dirty="0" err="1"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endParaRPr lang="it-IT" sz="2800" u="sng" dirty="0" smtClean="0">
              <a:latin typeface="Tahoma" pitchFamily="34" charset="0"/>
              <a:ea typeface="Tahoma" pitchFamily="34" charset="0"/>
              <a:cs typeface="Tahoma" pitchFamily="34" charset="0"/>
            </a:endParaRPr>
          </a:p>
        </p:txBody>
      </p:sp>
      <p:graphicFrame>
        <p:nvGraphicFramePr>
          <p:cNvPr id="14" name="Tabella 13"/>
          <p:cNvGraphicFramePr>
            <a:graphicFrameLocks noGrp="1"/>
          </p:cNvGraphicFramePr>
          <p:nvPr/>
        </p:nvGraphicFramePr>
        <p:xfrm>
          <a:off x="788959" y="1973252"/>
          <a:ext cx="8001056" cy="4451988"/>
        </p:xfrm>
        <a:graphic>
          <a:graphicData uri="http://schemas.openxmlformats.org/drawingml/2006/table">
            <a:tbl>
              <a:tblPr firstRow="1" bandRow="1">
                <a:tableStyleId>{5940675A-B579-460E-94D1-54222C63F5DA}</a:tableStyleId>
              </a:tblPr>
              <a:tblGrid>
                <a:gridCol w="8001056"/>
              </a:tblGrid>
              <a:tr h="428628">
                <a:tc>
                  <a:txBody>
                    <a:bodyPr/>
                    <a:lstStyle/>
                    <a:p>
                      <a:r>
                        <a:rPr lang="en-US" sz="1800" b="1" dirty="0" err="1" smtClean="0">
                          <a:latin typeface="Tahoma" pitchFamily="34" charset="0"/>
                          <a:ea typeface="Tahoma" pitchFamily="34" charset="0"/>
                          <a:cs typeface="Tahoma" pitchFamily="34" charset="0"/>
                        </a:rPr>
                        <a:t>Denominazione</a:t>
                      </a:r>
                      <a:r>
                        <a:rPr lang="en-US" sz="1800" b="1" baseline="0" dirty="0" smtClean="0">
                          <a:latin typeface="Tahoma" pitchFamily="34" charset="0"/>
                          <a:ea typeface="Tahoma" pitchFamily="34" charset="0"/>
                          <a:cs typeface="Tahoma" pitchFamily="34" charset="0"/>
                        </a:rPr>
                        <a:t> e </a:t>
                      </a:r>
                      <a:r>
                        <a:rPr lang="en-US" sz="1800" b="1" baseline="0" dirty="0" err="1" smtClean="0">
                          <a:latin typeface="Tahoma" pitchFamily="34" charset="0"/>
                          <a:ea typeface="Tahoma" pitchFamily="34" charset="0"/>
                          <a:cs typeface="Tahoma" pitchFamily="34" charset="0"/>
                        </a:rPr>
                        <a:t>Ragione</a:t>
                      </a:r>
                      <a:r>
                        <a:rPr lang="en-US" sz="1800" b="1" baseline="0" dirty="0" smtClean="0">
                          <a:latin typeface="Tahoma" pitchFamily="34" charset="0"/>
                          <a:ea typeface="Tahoma" pitchFamily="34" charset="0"/>
                          <a:cs typeface="Tahoma" pitchFamily="34" charset="0"/>
                        </a:rPr>
                        <a:t> </a:t>
                      </a:r>
                      <a:r>
                        <a:rPr lang="en-US" sz="1800" b="1" baseline="0" dirty="0" err="1" smtClean="0">
                          <a:latin typeface="Tahoma" pitchFamily="34" charset="0"/>
                          <a:ea typeface="Tahoma" pitchFamily="34" charset="0"/>
                          <a:cs typeface="Tahoma" pitchFamily="34" charset="0"/>
                        </a:rPr>
                        <a:t>sociale</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kern="1200" dirty="0" err="1" smtClean="0">
                          <a:solidFill>
                            <a:schemeClr val="tx1"/>
                          </a:solidFill>
                          <a:latin typeface="Tahoma" pitchFamily="34" charset="0"/>
                          <a:ea typeface="Tahoma" pitchFamily="34" charset="0"/>
                          <a:cs typeface="Tahoma" pitchFamily="34" charset="0"/>
                        </a:rPr>
                        <a:t>Natura</a:t>
                      </a:r>
                      <a:r>
                        <a:rPr lang="en-US" sz="1800" b="1" kern="1200" dirty="0" smtClean="0">
                          <a:solidFill>
                            <a:schemeClr val="tx1"/>
                          </a:solidFill>
                          <a:latin typeface="Tahoma" pitchFamily="34" charset="0"/>
                          <a:ea typeface="Tahoma" pitchFamily="34" charset="0"/>
                          <a:cs typeface="Tahoma" pitchFamily="34" charset="0"/>
                        </a:rPr>
                        <a:t>  </a:t>
                      </a:r>
                      <a:r>
                        <a:rPr lang="en-US" sz="1800" b="1" kern="1200" dirty="0" err="1" smtClean="0">
                          <a:solidFill>
                            <a:schemeClr val="tx1"/>
                          </a:solidFill>
                          <a:latin typeface="Tahoma" pitchFamily="34" charset="0"/>
                          <a:ea typeface="Tahoma" pitchFamily="34" charset="0"/>
                          <a:cs typeface="Tahoma" pitchFamily="34" charset="0"/>
                        </a:rPr>
                        <a:t>giuridica</a:t>
                      </a:r>
                      <a:r>
                        <a:rPr lang="en-US" sz="1800" b="1" kern="1200" dirty="0" smtClean="0">
                          <a:solidFill>
                            <a:schemeClr val="tx1"/>
                          </a:solidFill>
                          <a:latin typeface="Tahoma" pitchFamily="34" charset="0"/>
                          <a:ea typeface="Tahoma" pitchFamily="34" charset="0"/>
                          <a:cs typeface="Tahoma" pitchFamily="34" charset="0"/>
                        </a:rPr>
                        <a:t>:</a:t>
                      </a:r>
                    </a:p>
                  </a:txBody>
                  <a:tcPr anchor="ctr"/>
                </a:tc>
              </a:tr>
              <a:tr h="365760">
                <a:tc>
                  <a:txBody>
                    <a:bodyPr/>
                    <a:lstStyle/>
                    <a:p>
                      <a:r>
                        <a:rPr lang="en-US" sz="1800" b="1" dirty="0" err="1" smtClean="0">
                          <a:latin typeface="Tahoma" pitchFamily="34" charset="0"/>
                          <a:ea typeface="Tahoma" pitchFamily="34" charset="0"/>
                          <a:cs typeface="Tahoma" pitchFamily="34" charset="0"/>
                        </a:rPr>
                        <a:t>Cognome</a:t>
                      </a:r>
                      <a:r>
                        <a:rPr lang="en-US" sz="1800" b="1" baseline="0" dirty="0" smtClean="0">
                          <a:latin typeface="Tahoma" pitchFamily="34" charset="0"/>
                          <a:ea typeface="Tahoma" pitchFamily="34" charset="0"/>
                          <a:cs typeface="Tahoma" pitchFamily="34" charset="0"/>
                        </a:rPr>
                        <a:t> del </a:t>
                      </a:r>
                      <a:r>
                        <a:rPr lang="en-US" sz="1800" b="1" baseline="0" dirty="0" err="1" smtClean="0">
                          <a:latin typeface="Tahoma" pitchFamily="34" charset="0"/>
                          <a:ea typeface="Tahoma" pitchFamily="34" charset="0"/>
                          <a:cs typeface="Tahoma" pitchFamily="34" charset="0"/>
                        </a:rPr>
                        <a:t>referente</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smtClean="0">
                          <a:latin typeface="Tahoma" pitchFamily="34" charset="0"/>
                          <a:ea typeface="Tahoma" pitchFamily="34" charset="0"/>
                          <a:cs typeface="Tahoma" pitchFamily="34" charset="0"/>
                        </a:rPr>
                        <a:t>Nome del</a:t>
                      </a:r>
                      <a:r>
                        <a:rPr lang="en-US" sz="1800" b="1" baseline="0" dirty="0" smtClean="0">
                          <a:latin typeface="Tahoma" pitchFamily="34" charset="0"/>
                          <a:ea typeface="Tahoma" pitchFamily="34" charset="0"/>
                          <a:cs typeface="Tahoma" pitchFamily="34" charset="0"/>
                        </a:rPr>
                        <a:t> </a:t>
                      </a:r>
                      <a:r>
                        <a:rPr lang="en-US" sz="1800" b="1" baseline="0" dirty="0" err="1" smtClean="0">
                          <a:latin typeface="Tahoma" pitchFamily="34" charset="0"/>
                          <a:ea typeface="Tahoma" pitchFamily="34" charset="0"/>
                          <a:cs typeface="Tahoma" pitchFamily="34" charset="0"/>
                        </a:rPr>
                        <a:t>referente</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dirty="0" smtClean="0">
                          <a:latin typeface="Tahoma" pitchFamily="34" charset="0"/>
                          <a:ea typeface="Tahoma" pitchFamily="34" charset="0"/>
                          <a:cs typeface="Tahoma" pitchFamily="34" charset="0"/>
                        </a:rPr>
                        <a:t>Ruolo ricoperto dal Referente all’interno del soggetto capofila:</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smtClean="0">
                          <a:latin typeface="Tahoma" pitchFamily="34" charset="0"/>
                          <a:ea typeface="Tahoma" pitchFamily="34" charset="0"/>
                          <a:cs typeface="Tahoma" pitchFamily="34" charset="0"/>
                        </a:rPr>
                        <a:t>P.</a:t>
                      </a:r>
                      <a:r>
                        <a:rPr lang="en-US" sz="1800" b="1" baseline="0" dirty="0" smtClean="0">
                          <a:latin typeface="Tahoma" pitchFamily="34" charset="0"/>
                          <a:ea typeface="Tahoma" pitchFamily="34" charset="0"/>
                          <a:cs typeface="Tahoma" pitchFamily="34" charset="0"/>
                        </a:rPr>
                        <a:t> IVA / </a:t>
                      </a:r>
                      <a:r>
                        <a:rPr lang="en-US" sz="1800" b="1" baseline="0" dirty="0" err="1" smtClean="0">
                          <a:latin typeface="Tahoma" pitchFamily="34" charset="0"/>
                          <a:ea typeface="Tahoma" pitchFamily="34" charset="0"/>
                          <a:cs typeface="Tahoma" pitchFamily="34" charset="0"/>
                        </a:rPr>
                        <a:t>Codice</a:t>
                      </a:r>
                      <a:r>
                        <a:rPr lang="en-US" sz="1800" b="1" baseline="0" dirty="0" smtClean="0">
                          <a:latin typeface="Tahoma" pitchFamily="34" charset="0"/>
                          <a:ea typeface="Tahoma" pitchFamily="34" charset="0"/>
                          <a:cs typeface="Tahoma" pitchFamily="34" charset="0"/>
                        </a:rPr>
                        <a:t> </a:t>
                      </a:r>
                      <a:r>
                        <a:rPr lang="en-US" sz="1800" b="1" baseline="0" dirty="0" err="1" smtClean="0">
                          <a:latin typeface="Tahoma" pitchFamily="34" charset="0"/>
                          <a:ea typeface="Tahoma" pitchFamily="34" charset="0"/>
                          <a:cs typeface="Tahoma" pitchFamily="34" charset="0"/>
                        </a:rPr>
                        <a:t>fiscale</a:t>
                      </a:r>
                      <a:r>
                        <a:rPr lang="en-US" sz="1800" b="1" baseline="0" dirty="0" smtClean="0">
                          <a:latin typeface="Tahoma" pitchFamily="34" charset="0"/>
                          <a:ea typeface="Tahoma" pitchFamily="34" charset="0"/>
                          <a:cs typeface="Tahoma" pitchFamily="34" charset="0"/>
                        </a:rPr>
                        <a:t> del </a:t>
                      </a:r>
                      <a:r>
                        <a:rPr lang="en-US" sz="1800" b="1" baseline="0" dirty="0" err="1" smtClean="0">
                          <a:latin typeface="Tahoma" pitchFamily="34" charset="0"/>
                          <a:ea typeface="Tahoma" pitchFamily="34" charset="0"/>
                          <a:cs typeface="Tahoma" pitchFamily="34" charset="0"/>
                        </a:rPr>
                        <a:t>capofila</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Indirizzo</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Città</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Provincia</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Telefono</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smtClean="0">
                          <a:latin typeface="Tahoma" pitchFamily="34" charset="0"/>
                          <a:ea typeface="Tahoma" pitchFamily="34" charset="0"/>
                          <a:cs typeface="Tahoma" pitchFamily="34" charset="0"/>
                        </a:rPr>
                        <a:t>E-mail:</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Sito</a:t>
                      </a:r>
                      <a:r>
                        <a:rPr lang="en-US" sz="1800" b="1" dirty="0" smtClean="0">
                          <a:latin typeface="Tahoma" pitchFamily="34" charset="0"/>
                          <a:ea typeface="Tahoma" pitchFamily="34" charset="0"/>
                          <a:cs typeface="Tahoma" pitchFamily="34" charset="0"/>
                        </a:rPr>
                        <a:t> web:</a:t>
                      </a:r>
                      <a:endParaRPr lang="en-US" sz="1800" b="1" dirty="0">
                        <a:latin typeface="Tahoma" pitchFamily="34" charset="0"/>
                        <a:ea typeface="Tahoma" pitchFamily="34" charset="0"/>
                        <a:cs typeface="Tahoma" pitchFamily="34" charset="0"/>
                      </a:endParaRPr>
                    </a:p>
                  </a:txBody>
                  <a:tcPr anchor="ctr"/>
                </a:tc>
              </a:tr>
            </a:tbl>
          </a:graphicData>
        </a:graphic>
      </p:graphicFrame>
      <p:sp>
        <p:nvSpPr>
          <p:cNvPr id="6" name="Titolo 1"/>
          <p:cNvSpPr>
            <a:spLocks noGrp="1"/>
          </p:cNvSpPr>
          <p:nvPr>
            <p:ph type="title"/>
          </p:nvPr>
        </p:nvSpPr>
        <p:spPr>
          <a:xfrm>
            <a:off x="431769" y="401616"/>
            <a:ext cx="8715436" cy="642942"/>
          </a:xfrm>
        </p:spPr>
        <p:txBody>
          <a:bodyPr>
            <a:noAutofit/>
          </a:bodyPr>
          <a:lstStyle/>
          <a:p>
            <a:pPr lvl="0"/>
            <a:r>
              <a:rPr lang="it-IT" sz="28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 SEZIONE ANAGRAFICA DEL CAPOFILA:</a:t>
            </a:r>
            <a:endParaRPr lang="it-IT" sz="2800" b="1" dirty="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a 13"/>
          <p:cNvGraphicFramePr>
            <a:graphicFrameLocks noGrp="1"/>
          </p:cNvGraphicFramePr>
          <p:nvPr/>
        </p:nvGraphicFramePr>
        <p:xfrm>
          <a:off x="788959" y="2116128"/>
          <a:ext cx="8001056" cy="4389120"/>
        </p:xfrm>
        <a:graphic>
          <a:graphicData uri="http://schemas.openxmlformats.org/drawingml/2006/table">
            <a:tbl>
              <a:tblPr firstRow="1" bandRow="1">
                <a:tableStyleId>{5940675A-B579-460E-94D1-54222C63F5DA}</a:tableStyleId>
              </a:tblPr>
              <a:tblGrid>
                <a:gridCol w="8001056"/>
              </a:tblGrid>
              <a:tr h="285752">
                <a:tc>
                  <a:txBody>
                    <a:bodyPr/>
                    <a:lstStyle/>
                    <a:p>
                      <a:r>
                        <a:rPr lang="en-US" sz="1800" b="1" dirty="0" err="1" smtClean="0">
                          <a:latin typeface="Tahoma" pitchFamily="34" charset="0"/>
                          <a:ea typeface="Tahoma" pitchFamily="34" charset="0"/>
                          <a:cs typeface="Tahoma" pitchFamily="34" charset="0"/>
                        </a:rPr>
                        <a:t>Denominazione</a:t>
                      </a:r>
                      <a:r>
                        <a:rPr lang="en-US" sz="1800" b="1" baseline="0" dirty="0" smtClean="0">
                          <a:latin typeface="Tahoma" pitchFamily="34" charset="0"/>
                          <a:ea typeface="Tahoma" pitchFamily="34" charset="0"/>
                          <a:cs typeface="Tahoma" pitchFamily="34" charset="0"/>
                        </a:rPr>
                        <a:t> e </a:t>
                      </a:r>
                      <a:r>
                        <a:rPr lang="en-US" sz="1800" b="1" baseline="0" dirty="0" err="1" smtClean="0">
                          <a:latin typeface="Tahoma" pitchFamily="34" charset="0"/>
                          <a:ea typeface="Tahoma" pitchFamily="34" charset="0"/>
                          <a:cs typeface="Tahoma" pitchFamily="34" charset="0"/>
                        </a:rPr>
                        <a:t>Ragione</a:t>
                      </a:r>
                      <a:r>
                        <a:rPr lang="en-US" sz="1800" b="1" baseline="0" dirty="0" smtClean="0">
                          <a:latin typeface="Tahoma" pitchFamily="34" charset="0"/>
                          <a:ea typeface="Tahoma" pitchFamily="34" charset="0"/>
                          <a:cs typeface="Tahoma" pitchFamily="34" charset="0"/>
                        </a:rPr>
                        <a:t> </a:t>
                      </a:r>
                      <a:r>
                        <a:rPr lang="en-US" sz="1800" b="1" baseline="0" dirty="0" err="1" smtClean="0">
                          <a:latin typeface="Tahoma" pitchFamily="34" charset="0"/>
                          <a:ea typeface="Tahoma" pitchFamily="34" charset="0"/>
                          <a:cs typeface="Tahoma" pitchFamily="34" charset="0"/>
                        </a:rPr>
                        <a:t>sociale</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kern="1200" dirty="0" err="1" smtClean="0">
                          <a:solidFill>
                            <a:schemeClr val="tx1"/>
                          </a:solidFill>
                          <a:latin typeface="Tahoma" pitchFamily="34" charset="0"/>
                          <a:ea typeface="Tahoma" pitchFamily="34" charset="0"/>
                          <a:cs typeface="Tahoma" pitchFamily="34" charset="0"/>
                        </a:rPr>
                        <a:t>Natura</a:t>
                      </a:r>
                      <a:r>
                        <a:rPr lang="en-US" sz="1800" b="1" kern="1200" dirty="0" smtClean="0">
                          <a:solidFill>
                            <a:schemeClr val="tx1"/>
                          </a:solidFill>
                          <a:latin typeface="Tahoma" pitchFamily="34" charset="0"/>
                          <a:ea typeface="Tahoma" pitchFamily="34" charset="0"/>
                          <a:cs typeface="Tahoma" pitchFamily="34" charset="0"/>
                        </a:rPr>
                        <a:t>  </a:t>
                      </a:r>
                      <a:r>
                        <a:rPr lang="en-US" sz="1800" b="1" kern="1200" dirty="0" err="1" smtClean="0">
                          <a:solidFill>
                            <a:schemeClr val="tx1"/>
                          </a:solidFill>
                          <a:latin typeface="Tahoma" pitchFamily="34" charset="0"/>
                          <a:ea typeface="Tahoma" pitchFamily="34" charset="0"/>
                          <a:cs typeface="Tahoma" pitchFamily="34" charset="0"/>
                        </a:rPr>
                        <a:t>giuridica</a:t>
                      </a:r>
                      <a:r>
                        <a:rPr lang="en-US" sz="1800" b="1" kern="1200" dirty="0" smtClean="0">
                          <a:solidFill>
                            <a:schemeClr val="tx1"/>
                          </a:solidFill>
                          <a:latin typeface="Tahoma" pitchFamily="34" charset="0"/>
                          <a:ea typeface="Tahoma" pitchFamily="34" charset="0"/>
                          <a:cs typeface="Tahoma" pitchFamily="34" charset="0"/>
                        </a:rPr>
                        <a:t>:</a:t>
                      </a:r>
                    </a:p>
                  </a:txBody>
                  <a:tcPr anchor="ctr"/>
                </a:tc>
              </a:tr>
              <a:tr h="365760">
                <a:tc>
                  <a:txBody>
                    <a:bodyPr/>
                    <a:lstStyle/>
                    <a:p>
                      <a:r>
                        <a:rPr lang="en-US" sz="1800" b="1" dirty="0" err="1" smtClean="0">
                          <a:latin typeface="Tahoma" pitchFamily="34" charset="0"/>
                          <a:ea typeface="Tahoma" pitchFamily="34" charset="0"/>
                          <a:cs typeface="Tahoma" pitchFamily="34" charset="0"/>
                        </a:rPr>
                        <a:t>Cognome</a:t>
                      </a:r>
                      <a:r>
                        <a:rPr lang="en-US" sz="1800" b="1" baseline="0" dirty="0" smtClean="0">
                          <a:latin typeface="Tahoma" pitchFamily="34" charset="0"/>
                          <a:ea typeface="Tahoma" pitchFamily="34" charset="0"/>
                          <a:cs typeface="Tahoma" pitchFamily="34" charset="0"/>
                        </a:rPr>
                        <a:t> del </a:t>
                      </a:r>
                      <a:r>
                        <a:rPr lang="en-US" sz="1800" b="1" baseline="0" dirty="0" err="1" smtClean="0">
                          <a:latin typeface="Tahoma" pitchFamily="34" charset="0"/>
                          <a:ea typeface="Tahoma" pitchFamily="34" charset="0"/>
                          <a:cs typeface="Tahoma" pitchFamily="34" charset="0"/>
                        </a:rPr>
                        <a:t>referente</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smtClean="0">
                          <a:latin typeface="Tahoma" pitchFamily="34" charset="0"/>
                          <a:ea typeface="Tahoma" pitchFamily="34" charset="0"/>
                          <a:cs typeface="Tahoma" pitchFamily="34" charset="0"/>
                        </a:rPr>
                        <a:t>Nome del</a:t>
                      </a:r>
                      <a:r>
                        <a:rPr lang="en-US" sz="1800" b="1" baseline="0" dirty="0" smtClean="0">
                          <a:latin typeface="Tahoma" pitchFamily="34" charset="0"/>
                          <a:ea typeface="Tahoma" pitchFamily="34" charset="0"/>
                          <a:cs typeface="Tahoma" pitchFamily="34" charset="0"/>
                        </a:rPr>
                        <a:t> </a:t>
                      </a:r>
                      <a:r>
                        <a:rPr lang="en-US" sz="1800" b="1" baseline="0" dirty="0" err="1" smtClean="0">
                          <a:latin typeface="Tahoma" pitchFamily="34" charset="0"/>
                          <a:ea typeface="Tahoma" pitchFamily="34" charset="0"/>
                          <a:cs typeface="Tahoma" pitchFamily="34" charset="0"/>
                        </a:rPr>
                        <a:t>referente</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dirty="0" smtClean="0">
                          <a:latin typeface="Tahoma" pitchFamily="34" charset="0"/>
                          <a:ea typeface="Tahoma" pitchFamily="34" charset="0"/>
                          <a:cs typeface="Tahoma" pitchFamily="34" charset="0"/>
                        </a:rPr>
                        <a:t>Ruolo ricoperto dal Referente all’interno del soggetto partner:</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smtClean="0">
                          <a:latin typeface="Tahoma" pitchFamily="34" charset="0"/>
                          <a:ea typeface="Tahoma" pitchFamily="34" charset="0"/>
                          <a:cs typeface="Tahoma" pitchFamily="34" charset="0"/>
                        </a:rPr>
                        <a:t>P.</a:t>
                      </a:r>
                      <a:r>
                        <a:rPr lang="en-US" sz="1800" b="1" baseline="0" dirty="0" smtClean="0">
                          <a:latin typeface="Tahoma" pitchFamily="34" charset="0"/>
                          <a:ea typeface="Tahoma" pitchFamily="34" charset="0"/>
                          <a:cs typeface="Tahoma" pitchFamily="34" charset="0"/>
                        </a:rPr>
                        <a:t> IVA / </a:t>
                      </a:r>
                      <a:r>
                        <a:rPr lang="en-US" sz="1800" b="1" baseline="0" dirty="0" err="1" smtClean="0">
                          <a:latin typeface="Tahoma" pitchFamily="34" charset="0"/>
                          <a:ea typeface="Tahoma" pitchFamily="34" charset="0"/>
                          <a:cs typeface="Tahoma" pitchFamily="34" charset="0"/>
                        </a:rPr>
                        <a:t>Codice</a:t>
                      </a:r>
                      <a:r>
                        <a:rPr lang="en-US" sz="1800" b="1" baseline="0" dirty="0" smtClean="0">
                          <a:latin typeface="Tahoma" pitchFamily="34" charset="0"/>
                          <a:ea typeface="Tahoma" pitchFamily="34" charset="0"/>
                          <a:cs typeface="Tahoma" pitchFamily="34" charset="0"/>
                        </a:rPr>
                        <a:t> </a:t>
                      </a:r>
                      <a:r>
                        <a:rPr lang="en-US" sz="1800" b="1" baseline="0" dirty="0" err="1" smtClean="0">
                          <a:latin typeface="Tahoma" pitchFamily="34" charset="0"/>
                          <a:ea typeface="Tahoma" pitchFamily="34" charset="0"/>
                          <a:cs typeface="Tahoma" pitchFamily="34" charset="0"/>
                        </a:rPr>
                        <a:t>fiscale</a:t>
                      </a:r>
                      <a:r>
                        <a:rPr lang="en-US" sz="1800" b="1" baseline="0" dirty="0" smtClean="0">
                          <a:latin typeface="Tahoma" pitchFamily="34" charset="0"/>
                          <a:ea typeface="Tahoma" pitchFamily="34" charset="0"/>
                          <a:cs typeface="Tahoma" pitchFamily="34" charset="0"/>
                        </a:rPr>
                        <a:t> del </a:t>
                      </a:r>
                      <a:r>
                        <a:rPr lang="en-US" sz="1800" b="1" baseline="0" dirty="0" err="1" smtClean="0">
                          <a:latin typeface="Tahoma" pitchFamily="34" charset="0"/>
                          <a:ea typeface="Tahoma" pitchFamily="34" charset="0"/>
                          <a:cs typeface="Tahoma" pitchFamily="34" charset="0"/>
                        </a:rPr>
                        <a:t>capofila</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Indirizzo</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Città</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Provincia</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Telefono</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smtClean="0">
                          <a:latin typeface="Tahoma" pitchFamily="34" charset="0"/>
                          <a:ea typeface="Tahoma" pitchFamily="34" charset="0"/>
                          <a:cs typeface="Tahoma" pitchFamily="34" charset="0"/>
                        </a:rPr>
                        <a:t>E-mail:</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Sito</a:t>
                      </a:r>
                      <a:r>
                        <a:rPr lang="en-US" sz="1800" b="1" dirty="0" smtClean="0">
                          <a:latin typeface="Tahoma" pitchFamily="34" charset="0"/>
                          <a:ea typeface="Tahoma" pitchFamily="34" charset="0"/>
                          <a:cs typeface="Tahoma" pitchFamily="34" charset="0"/>
                        </a:rPr>
                        <a:t> web (</a:t>
                      </a:r>
                      <a:r>
                        <a:rPr lang="en-US" sz="1800" b="1" dirty="0" err="1" smtClean="0">
                          <a:latin typeface="Tahoma" pitchFamily="34" charset="0"/>
                          <a:ea typeface="Tahoma" pitchFamily="34" charset="0"/>
                          <a:cs typeface="Tahoma" pitchFamily="34" charset="0"/>
                        </a:rPr>
                        <a:t>ove</a:t>
                      </a:r>
                      <a:r>
                        <a:rPr lang="en-US" sz="1800" b="1" baseline="0" dirty="0" smtClean="0">
                          <a:latin typeface="Tahoma" pitchFamily="34" charset="0"/>
                          <a:ea typeface="Tahoma" pitchFamily="34" charset="0"/>
                          <a:cs typeface="Tahoma" pitchFamily="34" charset="0"/>
                        </a:rPr>
                        <a:t> </a:t>
                      </a:r>
                      <a:r>
                        <a:rPr lang="en-US" sz="1800" b="1" baseline="0" dirty="0" err="1" smtClean="0">
                          <a:latin typeface="Tahoma" pitchFamily="34" charset="0"/>
                          <a:ea typeface="Tahoma" pitchFamily="34" charset="0"/>
                          <a:cs typeface="Tahoma" pitchFamily="34" charset="0"/>
                        </a:rPr>
                        <a:t>presente</a:t>
                      </a:r>
                      <a:r>
                        <a:rPr lang="en-US" sz="1800" b="1" baseline="0" dirty="0" smtClean="0">
                          <a:latin typeface="Tahoma" pitchFamily="34" charset="0"/>
                          <a:ea typeface="Tahoma" pitchFamily="34" charset="0"/>
                          <a:cs typeface="Tahoma" pitchFamily="34" charset="0"/>
                        </a:rPr>
                        <a:t>)</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bl>
          </a:graphicData>
        </a:graphic>
      </p:graphicFrame>
      <p:sp>
        <p:nvSpPr>
          <p:cNvPr id="9" name="Rettangolo 8"/>
          <p:cNvSpPr/>
          <p:nvPr/>
        </p:nvSpPr>
        <p:spPr>
          <a:xfrm>
            <a:off x="431769" y="1501704"/>
            <a:ext cx="9001188" cy="461665"/>
          </a:xfrm>
          <a:prstGeom prst="rect">
            <a:avLst/>
          </a:prstGeom>
        </p:spPr>
        <p:txBody>
          <a:bodyPr wrap="square">
            <a:spAutoFit/>
          </a:bodyPr>
          <a:lstStyle/>
          <a:p>
            <a:pPr algn="ctr">
              <a:spcBef>
                <a:spcPct val="0"/>
              </a:spcBef>
              <a:defRPr/>
            </a:pPr>
            <a:r>
              <a:rPr lang="it-IT" sz="2400" b="1" u="sng" dirty="0" smtClean="0">
                <a:solidFill>
                  <a:srgbClr val="FF0000"/>
                </a:solidFill>
                <a:latin typeface="Tahoma" pitchFamily="34" charset="0"/>
                <a:ea typeface="Tahoma" pitchFamily="34" charset="0"/>
                <a:cs typeface="Tahoma" pitchFamily="34" charset="0"/>
              </a:rPr>
              <a:t>Un box anagrafico per ogni partner D (D1, D2, …)</a:t>
            </a:r>
            <a:endParaRPr lang="it-IT" sz="3200" b="1" u="sng"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1" name="Titolo 1"/>
          <p:cNvSpPr>
            <a:spLocks noGrp="1"/>
          </p:cNvSpPr>
          <p:nvPr>
            <p:ph type="title"/>
          </p:nvPr>
        </p:nvSpPr>
        <p:spPr>
          <a:xfrm>
            <a:off x="574645" y="544492"/>
            <a:ext cx="8358246" cy="857256"/>
          </a:xfrm>
        </p:spPr>
        <p:txBody>
          <a:bodyPr>
            <a:noAutofit/>
          </a:bodyPr>
          <a:lstStyle/>
          <a:p>
            <a:pPr lvl="0"/>
            <a:r>
              <a:rPr lang="it-IT" sz="28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2.1) SEZIONE ANAGRAFICA PARTNER DIRETTI (D)</a:t>
            </a:r>
            <a:endParaRPr lang="it-IT" sz="3200" b="1" dirty="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3208" y="1457796"/>
            <a:ext cx="8715436" cy="3571900"/>
          </a:xfrm>
        </p:spPr>
        <p:txBody>
          <a:bodyPr>
            <a:noAutofit/>
          </a:bodyPr>
          <a:lstStyle/>
          <a:p>
            <a:pPr marL="0" lvl="0" indent="14288" algn="just">
              <a:buSzPct val="120000"/>
              <a:buNone/>
              <a:defRPr/>
            </a:pPr>
            <a:r>
              <a:rPr lang="it-IT" sz="2000" dirty="0" smtClean="0">
                <a:latin typeface="Tahoma" pitchFamily="34" charset="0"/>
                <a:ea typeface="Tahoma" pitchFamily="34" charset="0"/>
                <a:cs typeface="Tahoma" pitchFamily="34" charset="0"/>
              </a:rPr>
              <a:t>I </a:t>
            </a:r>
            <a:r>
              <a:rPr lang="it-IT" sz="2000" dirty="0" err="1" smtClean="0">
                <a:latin typeface="Tahoma" pitchFamily="34" charset="0"/>
                <a:ea typeface="Tahoma" pitchFamily="34" charset="0"/>
                <a:cs typeface="Tahoma" pitchFamily="34" charset="0"/>
              </a:rPr>
              <a:t>PdC</a:t>
            </a:r>
            <a:r>
              <a:rPr lang="it-IT" sz="2000" dirty="0" smtClean="0">
                <a:latin typeface="Tahoma" pitchFamily="34" charset="0"/>
                <a:ea typeface="Tahoma" pitchFamily="34" charset="0"/>
                <a:cs typeface="Tahoma" pitchFamily="34" charset="0"/>
              </a:rPr>
              <a:t> devono essere riferiti a uno dei seguenti </a:t>
            </a:r>
            <a:r>
              <a:rPr lang="it-IT" sz="2000" dirty="0" err="1" smtClean="0">
                <a:latin typeface="Tahoma" pitchFamily="34" charset="0"/>
                <a:ea typeface="Tahoma" pitchFamily="34" charset="0"/>
                <a:cs typeface="Tahoma" pitchFamily="34" charset="0"/>
              </a:rPr>
              <a:t>tematismi</a:t>
            </a:r>
            <a:r>
              <a:rPr lang="it-IT" sz="2000" dirty="0" smtClean="0">
                <a:latin typeface="Tahoma" pitchFamily="34" charset="0"/>
                <a:ea typeface="Tahoma" pitchFamily="34" charset="0"/>
                <a:cs typeface="Tahoma" pitchFamily="34" charset="0"/>
              </a:rPr>
              <a:t>:</a:t>
            </a:r>
          </a:p>
          <a:p>
            <a:pPr marL="0" lvl="0" indent="14288" algn="just">
              <a:buSzPct val="120000"/>
              <a:buNone/>
              <a:defRPr/>
            </a:pPr>
            <a:endParaRPr lang="it-IT" sz="1000" dirty="0">
              <a:latin typeface="Tahoma" pitchFamily="34" charset="0"/>
              <a:ea typeface="Tahoma" pitchFamily="34" charset="0"/>
              <a:cs typeface="Tahoma" pitchFamily="34" charset="0"/>
            </a:endParaRPr>
          </a:p>
          <a:p>
            <a:pPr algn="just">
              <a:buSzPct val="120000"/>
              <a:defRPr/>
            </a:pPr>
            <a:r>
              <a:rPr lang="it-IT" sz="2400" b="1" dirty="0" smtClean="0">
                <a:latin typeface="Tahoma" pitchFamily="34" charset="0"/>
                <a:ea typeface="Tahoma" pitchFamily="34" charset="0"/>
                <a:cs typeface="Tahoma" pitchFamily="34" charset="0"/>
              </a:rPr>
              <a:t>Comunità del cibo </a:t>
            </a:r>
            <a:r>
              <a:rPr lang="it-IT" sz="2400" dirty="0" smtClean="0">
                <a:latin typeface="Tahoma" pitchFamily="34" charset="0"/>
                <a:ea typeface="Tahoma" pitchFamily="34" charset="0"/>
                <a:cs typeface="Tahoma" pitchFamily="34" charset="0"/>
              </a:rPr>
              <a:t>– </a:t>
            </a:r>
            <a:r>
              <a:rPr lang="it-IT" sz="2400" dirty="0">
                <a:latin typeface="Tahoma" pitchFamily="34" charset="0"/>
                <a:ea typeface="Tahoma" pitchFamily="34" charset="0"/>
                <a:cs typeface="Tahoma" pitchFamily="34" charset="0"/>
              </a:rPr>
              <a:t>Filiere del cibo e sistemi </a:t>
            </a:r>
            <a:r>
              <a:rPr lang="it-IT" sz="2400" dirty="0" smtClean="0">
                <a:latin typeface="Tahoma" pitchFamily="34" charset="0"/>
                <a:ea typeface="Tahoma" pitchFamily="34" charset="0"/>
                <a:cs typeface="Tahoma" pitchFamily="34" charset="0"/>
              </a:rPr>
              <a:t>alimentari</a:t>
            </a:r>
          </a:p>
          <a:p>
            <a:pPr algn="just">
              <a:buSzPct val="120000"/>
              <a:defRPr/>
            </a:pPr>
            <a:r>
              <a:rPr lang="it-IT" sz="2400" b="1" dirty="0" smtClean="0">
                <a:latin typeface="Tahoma" pitchFamily="34" charset="0"/>
                <a:ea typeface="Tahoma" pitchFamily="34" charset="0"/>
                <a:cs typeface="Tahoma" pitchFamily="34" charset="0"/>
              </a:rPr>
              <a:t>Comunità </a:t>
            </a:r>
            <a:r>
              <a:rPr lang="it-IT" sz="2400" b="1" dirty="0">
                <a:latin typeface="Tahoma" pitchFamily="34" charset="0"/>
                <a:ea typeface="Tahoma" pitchFamily="34" charset="0"/>
                <a:cs typeface="Tahoma" pitchFamily="34" charset="0"/>
              </a:rPr>
              <a:t>dell’identità e della memoria</a:t>
            </a:r>
            <a:r>
              <a:rPr lang="it-IT" sz="2400" dirty="0">
                <a:latin typeface="Tahoma" pitchFamily="34" charset="0"/>
                <a:ea typeface="Tahoma" pitchFamily="34" charset="0"/>
                <a:cs typeface="Tahoma" pitchFamily="34" charset="0"/>
              </a:rPr>
              <a:t> – Culture, tradizioni e </a:t>
            </a:r>
            <a:r>
              <a:rPr lang="it-IT" sz="2400" dirty="0" smtClean="0">
                <a:latin typeface="Tahoma" pitchFamily="34" charset="0"/>
                <a:ea typeface="Tahoma" pitchFamily="34" charset="0"/>
                <a:cs typeface="Tahoma" pitchFamily="34" charset="0"/>
              </a:rPr>
              <a:t>contaminazioni;</a:t>
            </a:r>
          </a:p>
          <a:p>
            <a:pPr algn="just">
              <a:buSzPct val="120000"/>
              <a:defRPr/>
            </a:pPr>
            <a:r>
              <a:rPr lang="it-IT" sz="2400" b="1" dirty="0" smtClean="0">
                <a:latin typeface="Tahoma" pitchFamily="34" charset="0"/>
                <a:ea typeface="Tahoma" pitchFamily="34" charset="0"/>
                <a:cs typeface="Tahoma" pitchFamily="34" charset="0"/>
              </a:rPr>
              <a:t>Comunità </a:t>
            </a:r>
            <a:r>
              <a:rPr lang="it-IT" sz="2400" b="1" dirty="0">
                <a:latin typeface="Tahoma" pitchFamily="34" charset="0"/>
                <a:ea typeface="Tahoma" pitchFamily="34" charset="0"/>
                <a:cs typeface="Tahoma" pitchFamily="34" charset="0"/>
              </a:rPr>
              <a:t>di accoglienza e inclusione </a:t>
            </a:r>
            <a:r>
              <a:rPr lang="it-IT" sz="2400" dirty="0">
                <a:latin typeface="Tahoma" pitchFamily="34" charset="0"/>
                <a:ea typeface="Tahoma" pitchFamily="34" charset="0"/>
                <a:cs typeface="Tahoma" pitchFamily="34" charset="0"/>
              </a:rPr>
              <a:t>- Accoglienza e inclusione </a:t>
            </a:r>
            <a:r>
              <a:rPr lang="it-IT" sz="2400" dirty="0" smtClean="0">
                <a:latin typeface="Tahoma" pitchFamily="34" charset="0"/>
                <a:ea typeface="Tahoma" pitchFamily="34" charset="0"/>
                <a:cs typeface="Tahoma" pitchFamily="34" charset="0"/>
              </a:rPr>
              <a:t>sociale;</a:t>
            </a:r>
          </a:p>
          <a:p>
            <a:pPr algn="just">
              <a:buSzPct val="120000"/>
              <a:defRPr/>
            </a:pPr>
            <a:r>
              <a:rPr lang="it-IT" sz="2400" b="1" dirty="0" smtClean="0">
                <a:latin typeface="Tahoma" pitchFamily="34" charset="0"/>
                <a:ea typeface="Tahoma" pitchFamily="34" charset="0"/>
                <a:cs typeface="Tahoma" pitchFamily="34" charset="0"/>
              </a:rPr>
              <a:t>Comunità </a:t>
            </a:r>
            <a:r>
              <a:rPr lang="it-IT" sz="2400" b="1" dirty="0">
                <a:latin typeface="Tahoma" pitchFamily="34" charset="0"/>
                <a:ea typeface="Tahoma" pitchFamily="34" charset="0"/>
                <a:cs typeface="Tahoma" pitchFamily="34" charset="0"/>
              </a:rPr>
              <a:t>del turismo rurale</a:t>
            </a:r>
            <a:r>
              <a:rPr lang="it-IT" sz="2400" dirty="0">
                <a:latin typeface="Tahoma" pitchFamily="34" charset="0"/>
                <a:ea typeface="Tahoma" pitchFamily="34" charset="0"/>
                <a:cs typeface="Tahoma" pitchFamily="34" charset="0"/>
              </a:rPr>
              <a:t> - Turismo sostenibile, di prossimità, turismo </a:t>
            </a:r>
            <a:r>
              <a:rPr lang="it-IT" sz="2400" dirty="0" smtClean="0">
                <a:latin typeface="Tahoma" pitchFamily="34" charset="0"/>
                <a:ea typeface="Tahoma" pitchFamily="34" charset="0"/>
                <a:cs typeface="Tahoma" pitchFamily="34" charset="0"/>
              </a:rPr>
              <a:t>lento;</a:t>
            </a:r>
          </a:p>
          <a:p>
            <a:pPr algn="just">
              <a:buSzPct val="120000"/>
              <a:defRPr/>
            </a:pPr>
            <a:r>
              <a:rPr lang="it-IT" sz="2400" b="1" dirty="0" smtClean="0">
                <a:latin typeface="Tahoma" pitchFamily="34" charset="0"/>
                <a:ea typeface="Tahoma" pitchFamily="34" charset="0"/>
                <a:cs typeface="Tahoma" pitchFamily="34" charset="0"/>
              </a:rPr>
              <a:t>Comunità </a:t>
            </a:r>
            <a:r>
              <a:rPr lang="it-IT" sz="2400" b="1" dirty="0">
                <a:latin typeface="Tahoma" pitchFamily="34" charset="0"/>
                <a:ea typeface="Tahoma" pitchFamily="34" charset="0"/>
                <a:cs typeface="Tahoma" pitchFamily="34" charset="0"/>
              </a:rPr>
              <a:t>di rigenerazione territoriale</a:t>
            </a:r>
            <a:r>
              <a:rPr lang="it-IT" sz="2400" dirty="0">
                <a:latin typeface="Tahoma" pitchFamily="34" charset="0"/>
                <a:ea typeface="Tahoma" pitchFamily="34" charset="0"/>
                <a:cs typeface="Tahoma" pitchFamily="34" charset="0"/>
              </a:rPr>
              <a:t> - Rigenerazione di spazi e beni pubblici e </a:t>
            </a:r>
            <a:r>
              <a:rPr lang="it-IT" sz="2400" dirty="0" smtClean="0">
                <a:latin typeface="Tahoma" pitchFamily="34" charset="0"/>
                <a:ea typeface="Tahoma" pitchFamily="34" charset="0"/>
                <a:cs typeface="Tahoma" pitchFamily="34" charset="0"/>
              </a:rPr>
              <a:t>privati;</a:t>
            </a:r>
          </a:p>
          <a:p>
            <a:pPr algn="just">
              <a:buSzPct val="120000"/>
              <a:defRPr/>
            </a:pPr>
            <a:r>
              <a:rPr lang="it-IT" sz="2400" b="1" dirty="0" smtClean="0">
                <a:latin typeface="Tahoma" pitchFamily="34" charset="0"/>
                <a:ea typeface="Tahoma" pitchFamily="34" charset="0"/>
                <a:cs typeface="Tahoma" pitchFamily="34" charset="0"/>
              </a:rPr>
              <a:t>Comunità </a:t>
            </a:r>
            <a:r>
              <a:rPr lang="it-IT" sz="2400" b="1" dirty="0">
                <a:latin typeface="Tahoma" pitchFamily="34" charset="0"/>
                <a:ea typeface="Tahoma" pitchFamily="34" charset="0"/>
                <a:cs typeface="Tahoma" pitchFamily="34" charset="0"/>
              </a:rPr>
              <a:t>digitali </a:t>
            </a:r>
            <a:r>
              <a:rPr lang="it-IT" sz="2400" dirty="0">
                <a:latin typeface="Tahoma" pitchFamily="34" charset="0"/>
                <a:ea typeface="Tahoma" pitchFamily="34" charset="0"/>
                <a:cs typeface="Tahoma" pitchFamily="34" charset="0"/>
              </a:rPr>
              <a:t>- Innovazione digitale e servizi </a:t>
            </a:r>
            <a:r>
              <a:rPr lang="it-IT" sz="2400" dirty="0" err="1">
                <a:latin typeface="Tahoma" pitchFamily="34" charset="0"/>
                <a:ea typeface="Tahoma" pitchFamily="34" charset="0"/>
                <a:cs typeface="Tahoma" pitchFamily="34" charset="0"/>
              </a:rPr>
              <a:t>smart</a:t>
            </a:r>
            <a:r>
              <a:rPr lang="it-IT" sz="2400" dirty="0">
                <a:latin typeface="Tahoma" pitchFamily="34" charset="0"/>
                <a:ea typeface="Tahoma" pitchFamily="34" charset="0"/>
                <a:cs typeface="Tahoma" pitchFamily="34" charset="0"/>
              </a:rPr>
              <a:t>;</a:t>
            </a:r>
          </a:p>
          <a:p>
            <a:pPr marL="0" lvl="0" indent="14288" algn="just">
              <a:buSzPct val="120000"/>
              <a:buNone/>
              <a:defRPr/>
            </a:pPr>
            <a:endParaRPr lang="it-IT" sz="2400" dirty="0" smtClean="0">
              <a:latin typeface="Tahoma" pitchFamily="34" charset="0"/>
              <a:ea typeface="Tahoma" pitchFamily="34" charset="0"/>
              <a:cs typeface="Tahoma" pitchFamily="34" charset="0"/>
            </a:endParaRPr>
          </a:p>
          <a:p>
            <a:pPr marL="0" lvl="0" indent="14288" algn="just">
              <a:buSzPct val="120000"/>
              <a:buNone/>
              <a:defRPr/>
            </a:pPr>
            <a:endParaRPr lang="it-IT" sz="2400" dirty="0" smtClean="0">
              <a:latin typeface="Tahoma" pitchFamily="34" charset="0"/>
              <a:ea typeface="Tahoma" pitchFamily="34" charset="0"/>
              <a:cs typeface="Tahoma" pitchFamily="34" charset="0"/>
            </a:endParaRPr>
          </a:p>
          <a:p>
            <a:pPr algn="just">
              <a:buSzPct val="120000"/>
              <a:defRPr/>
            </a:pPr>
            <a:endParaRPr lang="it-IT" sz="2400" dirty="0" smtClean="0">
              <a:latin typeface="Tahoma" pitchFamily="34" charset="0"/>
              <a:ea typeface="Tahoma" pitchFamily="34" charset="0"/>
              <a:cs typeface="Tahoma" pitchFamily="34" charset="0"/>
            </a:endParaRPr>
          </a:p>
          <a:p>
            <a:pPr lvl="0" algn="just">
              <a:buSzPct val="120000"/>
              <a:defRPr/>
            </a:pPr>
            <a:endParaRPr lang="it-IT" sz="1000" dirty="0" smtClean="0">
              <a:latin typeface="Tahoma" pitchFamily="34" charset="0"/>
              <a:ea typeface="Tahoma" pitchFamily="34" charset="0"/>
              <a:cs typeface="Tahoma" pitchFamily="34" charset="0"/>
            </a:endParaRPr>
          </a:p>
        </p:txBody>
      </p:sp>
      <p:sp>
        <p:nvSpPr>
          <p:cNvPr id="7" name="Titolo 1"/>
          <p:cNvSpPr>
            <a:spLocks noGrp="1"/>
          </p:cNvSpPr>
          <p:nvPr>
            <p:ph type="title"/>
          </p:nvPr>
        </p:nvSpPr>
        <p:spPr>
          <a:xfrm>
            <a:off x="503207" y="544492"/>
            <a:ext cx="8715436" cy="919690"/>
          </a:xfrm>
        </p:spPr>
        <p:txBody>
          <a:bodyPr>
            <a:noAutofit/>
          </a:bodyPr>
          <a:lstStyle/>
          <a:p>
            <a:r>
              <a:rPr lang="it-IT" sz="36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r>
              <a:rPr lang="it-IT" sz="3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3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_ TEMASTISMI</a:t>
            </a:r>
            <a:endParaRPr lang="it-IT" sz="3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144832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a 13"/>
          <p:cNvGraphicFramePr>
            <a:graphicFrameLocks noGrp="1"/>
          </p:cNvGraphicFramePr>
          <p:nvPr/>
        </p:nvGraphicFramePr>
        <p:xfrm>
          <a:off x="860397" y="2084726"/>
          <a:ext cx="8001056" cy="4389120"/>
        </p:xfrm>
        <a:graphic>
          <a:graphicData uri="http://schemas.openxmlformats.org/drawingml/2006/table">
            <a:tbl>
              <a:tblPr firstRow="1" bandRow="1">
                <a:tableStyleId>{5940675A-B579-460E-94D1-54222C63F5DA}</a:tableStyleId>
              </a:tblPr>
              <a:tblGrid>
                <a:gridCol w="8001056"/>
              </a:tblGrid>
              <a:tr h="285752">
                <a:tc>
                  <a:txBody>
                    <a:bodyPr/>
                    <a:lstStyle/>
                    <a:p>
                      <a:r>
                        <a:rPr lang="en-US" sz="1800" b="1" dirty="0" err="1" smtClean="0">
                          <a:latin typeface="Tahoma" pitchFamily="34" charset="0"/>
                          <a:ea typeface="Tahoma" pitchFamily="34" charset="0"/>
                          <a:cs typeface="Tahoma" pitchFamily="34" charset="0"/>
                        </a:rPr>
                        <a:t>Denominazione</a:t>
                      </a:r>
                      <a:r>
                        <a:rPr lang="en-US" sz="1800" b="1" baseline="0" dirty="0" smtClean="0">
                          <a:latin typeface="Tahoma" pitchFamily="34" charset="0"/>
                          <a:ea typeface="Tahoma" pitchFamily="34" charset="0"/>
                          <a:cs typeface="Tahoma" pitchFamily="34" charset="0"/>
                        </a:rPr>
                        <a:t> e </a:t>
                      </a:r>
                      <a:r>
                        <a:rPr lang="en-US" sz="1800" b="1" baseline="0" dirty="0" err="1" smtClean="0">
                          <a:latin typeface="Tahoma" pitchFamily="34" charset="0"/>
                          <a:ea typeface="Tahoma" pitchFamily="34" charset="0"/>
                          <a:cs typeface="Tahoma" pitchFamily="34" charset="0"/>
                        </a:rPr>
                        <a:t>Ragione</a:t>
                      </a:r>
                      <a:r>
                        <a:rPr lang="en-US" sz="1800" b="1" baseline="0" dirty="0" smtClean="0">
                          <a:latin typeface="Tahoma" pitchFamily="34" charset="0"/>
                          <a:ea typeface="Tahoma" pitchFamily="34" charset="0"/>
                          <a:cs typeface="Tahoma" pitchFamily="34" charset="0"/>
                        </a:rPr>
                        <a:t> </a:t>
                      </a:r>
                      <a:r>
                        <a:rPr lang="en-US" sz="1800" b="1" baseline="0" dirty="0" err="1" smtClean="0">
                          <a:latin typeface="Tahoma" pitchFamily="34" charset="0"/>
                          <a:ea typeface="Tahoma" pitchFamily="34" charset="0"/>
                          <a:cs typeface="Tahoma" pitchFamily="34" charset="0"/>
                        </a:rPr>
                        <a:t>sociale</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kern="1200" dirty="0" err="1" smtClean="0">
                          <a:solidFill>
                            <a:schemeClr val="tx1"/>
                          </a:solidFill>
                          <a:latin typeface="Tahoma" pitchFamily="34" charset="0"/>
                          <a:ea typeface="Tahoma" pitchFamily="34" charset="0"/>
                          <a:cs typeface="Tahoma" pitchFamily="34" charset="0"/>
                        </a:rPr>
                        <a:t>Natura</a:t>
                      </a:r>
                      <a:r>
                        <a:rPr lang="en-US" sz="1800" b="1" kern="1200" dirty="0" smtClean="0">
                          <a:solidFill>
                            <a:schemeClr val="tx1"/>
                          </a:solidFill>
                          <a:latin typeface="Tahoma" pitchFamily="34" charset="0"/>
                          <a:ea typeface="Tahoma" pitchFamily="34" charset="0"/>
                          <a:cs typeface="Tahoma" pitchFamily="34" charset="0"/>
                        </a:rPr>
                        <a:t>  </a:t>
                      </a:r>
                      <a:r>
                        <a:rPr lang="en-US" sz="1800" b="1" kern="1200" dirty="0" err="1" smtClean="0">
                          <a:solidFill>
                            <a:schemeClr val="tx1"/>
                          </a:solidFill>
                          <a:latin typeface="Tahoma" pitchFamily="34" charset="0"/>
                          <a:ea typeface="Tahoma" pitchFamily="34" charset="0"/>
                          <a:cs typeface="Tahoma" pitchFamily="34" charset="0"/>
                        </a:rPr>
                        <a:t>giuridica</a:t>
                      </a:r>
                      <a:r>
                        <a:rPr lang="en-US" sz="1800" b="1" kern="1200" dirty="0" smtClean="0">
                          <a:solidFill>
                            <a:schemeClr val="tx1"/>
                          </a:solidFill>
                          <a:latin typeface="Tahoma" pitchFamily="34" charset="0"/>
                          <a:ea typeface="Tahoma" pitchFamily="34" charset="0"/>
                          <a:cs typeface="Tahoma" pitchFamily="34" charset="0"/>
                        </a:rPr>
                        <a:t>:</a:t>
                      </a:r>
                    </a:p>
                  </a:txBody>
                  <a:tcPr anchor="ctr"/>
                </a:tc>
              </a:tr>
              <a:tr h="365760">
                <a:tc>
                  <a:txBody>
                    <a:bodyPr/>
                    <a:lstStyle/>
                    <a:p>
                      <a:r>
                        <a:rPr lang="en-US" sz="1800" b="1" dirty="0" err="1" smtClean="0">
                          <a:latin typeface="Tahoma" pitchFamily="34" charset="0"/>
                          <a:ea typeface="Tahoma" pitchFamily="34" charset="0"/>
                          <a:cs typeface="Tahoma" pitchFamily="34" charset="0"/>
                        </a:rPr>
                        <a:t>Cognome</a:t>
                      </a:r>
                      <a:r>
                        <a:rPr lang="en-US" sz="1800" b="1" baseline="0" dirty="0" smtClean="0">
                          <a:latin typeface="Tahoma" pitchFamily="34" charset="0"/>
                          <a:ea typeface="Tahoma" pitchFamily="34" charset="0"/>
                          <a:cs typeface="Tahoma" pitchFamily="34" charset="0"/>
                        </a:rPr>
                        <a:t> del </a:t>
                      </a:r>
                      <a:r>
                        <a:rPr lang="en-US" sz="1800" b="1" baseline="0" dirty="0" err="1" smtClean="0">
                          <a:latin typeface="Tahoma" pitchFamily="34" charset="0"/>
                          <a:ea typeface="Tahoma" pitchFamily="34" charset="0"/>
                          <a:cs typeface="Tahoma" pitchFamily="34" charset="0"/>
                        </a:rPr>
                        <a:t>referente</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smtClean="0">
                          <a:latin typeface="Tahoma" pitchFamily="34" charset="0"/>
                          <a:ea typeface="Tahoma" pitchFamily="34" charset="0"/>
                          <a:cs typeface="Tahoma" pitchFamily="34" charset="0"/>
                        </a:rPr>
                        <a:t>Nome del</a:t>
                      </a:r>
                      <a:r>
                        <a:rPr lang="en-US" sz="1800" b="1" baseline="0" dirty="0" smtClean="0">
                          <a:latin typeface="Tahoma" pitchFamily="34" charset="0"/>
                          <a:ea typeface="Tahoma" pitchFamily="34" charset="0"/>
                          <a:cs typeface="Tahoma" pitchFamily="34" charset="0"/>
                        </a:rPr>
                        <a:t> </a:t>
                      </a:r>
                      <a:r>
                        <a:rPr lang="en-US" sz="1800" b="1" baseline="0" dirty="0" err="1" smtClean="0">
                          <a:latin typeface="Tahoma" pitchFamily="34" charset="0"/>
                          <a:ea typeface="Tahoma" pitchFamily="34" charset="0"/>
                          <a:cs typeface="Tahoma" pitchFamily="34" charset="0"/>
                        </a:rPr>
                        <a:t>referente</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dirty="0" smtClean="0">
                          <a:latin typeface="Tahoma" pitchFamily="34" charset="0"/>
                          <a:ea typeface="Tahoma" pitchFamily="34" charset="0"/>
                          <a:cs typeface="Tahoma" pitchFamily="34" charset="0"/>
                        </a:rPr>
                        <a:t>Ruolo ricoperto dal Referente all’interno del soggetto partner:</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smtClean="0">
                          <a:latin typeface="Tahoma" pitchFamily="34" charset="0"/>
                          <a:ea typeface="Tahoma" pitchFamily="34" charset="0"/>
                          <a:cs typeface="Tahoma" pitchFamily="34" charset="0"/>
                        </a:rPr>
                        <a:t>P.</a:t>
                      </a:r>
                      <a:r>
                        <a:rPr lang="en-US" sz="1800" b="1" baseline="0" dirty="0" smtClean="0">
                          <a:latin typeface="Tahoma" pitchFamily="34" charset="0"/>
                          <a:ea typeface="Tahoma" pitchFamily="34" charset="0"/>
                          <a:cs typeface="Tahoma" pitchFamily="34" charset="0"/>
                        </a:rPr>
                        <a:t> IVA / </a:t>
                      </a:r>
                      <a:r>
                        <a:rPr lang="en-US" sz="1800" b="1" baseline="0" dirty="0" err="1" smtClean="0">
                          <a:latin typeface="Tahoma" pitchFamily="34" charset="0"/>
                          <a:ea typeface="Tahoma" pitchFamily="34" charset="0"/>
                          <a:cs typeface="Tahoma" pitchFamily="34" charset="0"/>
                        </a:rPr>
                        <a:t>Codice</a:t>
                      </a:r>
                      <a:r>
                        <a:rPr lang="en-US" sz="1800" b="1" baseline="0" dirty="0" smtClean="0">
                          <a:latin typeface="Tahoma" pitchFamily="34" charset="0"/>
                          <a:ea typeface="Tahoma" pitchFamily="34" charset="0"/>
                          <a:cs typeface="Tahoma" pitchFamily="34" charset="0"/>
                        </a:rPr>
                        <a:t> </a:t>
                      </a:r>
                      <a:r>
                        <a:rPr lang="en-US" sz="1800" b="1" baseline="0" dirty="0" err="1" smtClean="0">
                          <a:latin typeface="Tahoma" pitchFamily="34" charset="0"/>
                          <a:ea typeface="Tahoma" pitchFamily="34" charset="0"/>
                          <a:cs typeface="Tahoma" pitchFamily="34" charset="0"/>
                        </a:rPr>
                        <a:t>fiscale</a:t>
                      </a:r>
                      <a:r>
                        <a:rPr lang="en-US" sz="1800" b="1" baseline="0" dirty="0" smtClean="0">
                          <a:latin typeface="Tahoma" pitchFamily="34" charset="0"/>
                          <a:ea typeface="Tahoma" pitchFamily="34" charset="0"/>
                          <a:cs typeface="Tahoma" pitchFamily="34" charset="0"/>
                        </a:rPr>
                        <a:t> del </a:t>
                      </a:r>
                      <a:r>
                        <a:rPr lang="en-US" sz="1800" b="1" baseline="0" dirty="0" err="1" smtClean="0">
                          <a:latin typeface="Tahoma" pitchFamily="34" charset="0"/>
                          <a:ea typeface="Tahoma" pitchFamily="34" charset="0"/>
                          <a:cs typeface="Tahoma" pitchFamily="34" charset="0"/>
                        </a:rPr>
                        <a:t>capofila</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Indirizzo</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Città</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Provincia</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Telefono</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smtClean="0">
                          <a:latin typeface="Tahoma" pitchFamily="34" charset="0"/>
                          <a:ea typeface="Tahoma" pitchFamily="34" charset="0"/>
                          <a:cs typeface="Tahoma" pitchFamily="34" charset="0"/>
                        </a:rPr>
                        <a:t>E-mail:</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Sito</a:t>
                      </a:r>
                      <a:r>
                        <a:rPr lang="en-US" sz="1800" b="1" dirty="0" smtClean="0">
                          <a:latin typeface="Tahoma" pitchFamily="34" charset="0"/>
                          <a:ea typeface="Tahoma" pitchFamily="34" charset="0"/>
                          <a:cs typeface="Tahoma" pitchFamily="34" charset="0"/>
                        </a:rPr>
                        <a:t> web(</a:t>
                      </a:r>
                      <a:r>
                        <a:rPr lang="en-US" sz="1800" b="1" dirty="0" err="1" smtClean="0">
                          <a:latin typeface="Tahoma" pitchFamily="34" charset="0"/>
                          <a:ea typeface="Tahoma" pitchFamily="34" charset="0"/>
                          <a:cs typeface="Tahoma" pitchFamily="34" charset="0"/>
                        </a:rPr>
                        <a:t>ove</a:t>
                      </a:r>
                      <a:r>
                        <a:rPr lang="en-US" sz="1800" b="1" baseline="0" dirty="0" smtClean="0">
                          <a:latin typeface="Tahoma" pitchFamily="34" charset="0"/>
                          <a:ea typeface="Tahoma" pitchFamily="34" charset="0"/>
                          <a:cs typeface="Tahoma" pitchFamily="34" charset="0"/>
                        </a:rPr>
                        <a:t> </a:t>
                      </a:r>
                      <a:r>
                        <a:rPr lang="en-US" sz="1800" b="1" baseline="0" dirty="0" err="1" smtClean="0">
                          <a:latin typeface="Tahoma" pitchFamily="34" charset="0"/>
                          <a:ea typeface="Tahoma" pitchFamily="34" charset="0"/>
                          <a:cs typeface="Tahoma" pitchFamily="34" charset="0"/>
                        </a:rPr>
                        <a:t>presente</a:t>
                      </a:r>
                      <a:r>
                        <a:rPr lang="en-US" sz="1800" b="1" baseline="0" dirty="0" smtClean="0">
                          <a:latin typeface="Tahoma" pitchFamily="34" charset="0"/>
                          <a:ea typeface="Tahoma" pitchFamily="34" charset="0"/>
                          <a:cs typeface="Tahoma" pitchFamily="34" charset="0"/>
                        </a:rPr>
                        <a:t>)</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bl>
          </a:graphicData>
        </a:graphic>
      </p:graphicFrame>
      <p:sp>
        <p:nvSpPr>
          <p:cNvPr id="7" name="Rettangolo 6"/>
          <p:cNvSpPr/>
          <p:nvPr/>
        </p:nvSpPr>
        <p:spPr>
          <a:xfrm>
            <a:off x="574645" y="1501704"/>
            <a:ext cx="8643998" cy="461665"/>
          </a:xfrm>
          <a:prstGeom prst="rect">
            <a:avLst/>
          </a:prstGeom>
        </p:spPr>
        <p:txBody>
          <a:bodyPr wrap="square">
            <a:spAutoFit/>
          </a:bodyPr>
          <a:lstStyle/>
          <a:p>
            <a:pPr lvl="0" algn="ctr">
              <a:spcBef>
                <a:spcPct val="0"/>
              </a:spcBef>
              <a:defRPr/>
            </a:pPr>
            <a:r>
              <a:rPr lang="it-IT" sz="2400" b="1" u="sng" dirty="0" smtClean="0">
                <a:solidFill>
                  <a:srgbClr val="FF0000"/>
                </a:solidFill>
                <a:latin typeface="Tahoma" pitchFamily="34" charset="0"/>
                <a:ea typeface="Tahoma" pitchFamily="34" charset="0"/>
                <a:cs typeface="Tahoma" pitchFamily="34" charset="0"/>
              </a:rPr>
              <a:t>Un box anagrafico per ogni partner I (I1, I2,…)</a:t>
            </a:r>
            <a:endParaRPr lang="it-IT" sz="32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itolo 1"/>
          <p:cNvSpPr>
            <a:spLocks noGrp="1"/>
          </p:cNvSpPr>
          <p:nvPr>
            <p:ph type="title"/>
          </p:nvPr>
        </p:nvSpPr>
        <p:spPr>
          <a:xfrm>
            <a:off x="431769" y="615930"/>
            <a:ext cx="8715436" cy="642942"/>
          </a:xfrm>
        </p:spPr>
        <p:txBody>
          <a:bodyPr>
            <a:noAutofit/>
          </a:bodyPr>
          <a:lstStyle/>
          <a:p>
            <a:pPr lvl="0"/>
            <a:r>
              <a:rPr lang="it-IT" sz="28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2.2) SEZIONE ANAGRAFICA PARTNER INDIRETTI (I)</a:t>
            </a:r>
            <a:endParaRPr lang="it-IT" sz="3200" b="1" dirty="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a 13"/>
          <p:cNvGraphicFramePr>
            <a:graphicFrameLocks noGrp="1"/>
          </p:cNvGraphicFramePr>
          <p:nvPr/>
        </p:nvGraphicFramePr>
        <p:xfrm>
          <a:off x="860397" y="2084726"/>
          <a:ext cx="8001056" cy="4389120"/>
        </p:xfrm>
        <a:graphic>
          <a:graphicData uri="http://schemas.openxmlformats.org/drawingml/2006/table">
            <a:tbl>
              <a:tblPr firstRow="1" bandRow="1">
                <a:tableStyleId>{5940675A-B579-460E-94D1-54222C63F5DA}</a:tableStyleId>
              </a:tblPr>
              <a:tblGrid>
                <a:gridCol w="8001056"/>
              </a:tblGrid>
              <a:tr h="285752">
                <a:tc>
                  <a:txBody>
                    <a:bodyPr/>
                    <a:lstStyle/>
                    <a:p>
                      <a:r>
                        <a:rPr lang="en-US" sz="1800" b="1" dirty="0" err="1" smtClean="0">
                          <a:latin typeface="Tahoma" pitchFamily="34" charset="0"/>
                          <a:ea typeface="Tahoma" pitchFamily="34" charset="0"/>
                          <a:cs typeface="Tahoma" pitchFamily="34" charset="0"/>
                        </a:rPr>
                        <a:t>Denominazione</a:t>
                      </a:r>
                      <a:r>
                        <a:rPr lang="en-US" sz="1800" b="1" baseline="0" dirty="0" smtClean="0">
                          <a:latin typeface="Tahoma" pitchFamily="34" charset="0"/>
                          <a:ea typeface="Tahoma" pitchFamily="34" charset="0"/>
                          <a:cs typeface="Tahoma" pitchFamily="34" charset="0"/>
                        </a:rPr>
                        <a:t> e </a:t>
                      </a:r>
                      <a:r>
                        <a:rPr lang="en-US" sz="1800" b="1" baseline="0" dirty="0" err="1" smtClean="0">
                          <a:latin typeface="Tahoma" pitchFamily="34" charset="0"/>
                          <a:ea typeface="Tahoma" pitchFamily="34" charset="0"/>
                          <a:cs typeface="Tahoma" pitchFamily="34" charset="0"/>
                        </a:rPr>
                        <a:t>Ragione</a:t>
                      </a:r>
                      <a:r>
                        <a:rPr lang="en-US" sz="1800" b="1" baseline="0" dirty="0" smtClean="0">
                          <a:latin typeface="Tahoma" pitchFamily="34" charset="0"/>
                          <a:ea typeface="Tahoma" pitchFamily="34" charset="0"/>
                          <a:cs typeface="Tahoma" pitchFamily="34" charset="0"/>
                        </a:rPr>
                        <a:t> </a:t>
                      </a:r>
                      <a:r>
                        <a:rPr lang="en-US" sz="1800" b="1" baseline="0" dirty="0" err="1" smtClean="0">
                          <a:latin typeface="Tahoma" pitchFamily="34" charset="0"/>
                          <a:ea typeface="Tahoma" pitchFamily="34" charset="0"/>
                          <a:cs typeface="Tahoma" pitchFamily="34" charset="0"/>
                        </a:rPr>
                        <a:t>sociale</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kern="1200" dirty="0" err="1" smtClean="0">
                          <a:solidFill>
                            <a:schemeClr val="tx1"/>
                          </a:solidFill>
                          <a:latin typeface="Tahoma" pitchFamily="34" charset="0"/>
                          <a:ea typeface="Tahoma" pitchFamily="34" charset="0"/>
                          <a:cs typeface="Tahoma" pitchFamily="34" charset="0"/>
                        </a:rPr>
                        <a:t>Natura</a:t>
                      </a:r>
                      <a:r>
                        <a:rPr lang="en-US" sz="1800" b="1" kern="1200" dirty="0" smtClean="0">
                          <a:solidFill>
                            <a:schemeClr val="tx1"/>
                          </a:solidFill>
                          <a:latin typeface="Tahoma" pitchFamily="34" charset="0"/>
                          <a:ea typeface="Tahoma" pitchFamily="34" charset="0"/>
                          <a:cs typeface="Tahoma" pitchFamily="34" charset="0"/>
                        </a:rPr>
                        <a:t>  </a:t>
                      </a:r>
                      <a:r>
                        <a:rPr lang="en-US" sz="1800" b="1" kern="1200" dirty="0" err="1" smtClean="0">
                          <a:solidFill>
                            <a:schemeClr val="tx1"/>
                          </a:solidFill>
                          <a:latin typeface="Tahoma" pitchFamily="34" charset="0"/>
                          <a:ea typeface="Tahoma" pitchFamily="34" charset="0"/>
                          <a:cs typeface="Tahoma" pitchFamily="34" charset="0"/>
                        </a:rPr>
                        <a:t>giuridica</a:t>
                      </a:r>
                      <a:r>
                        <a:rPr lang="en-US" sz="1800" b="1" kern="1200" dirty="0" smtClean="0">
                          <a:solidFill>
                            <a:schemeClr val="tx1"/>
                          </a:solidFill>
                          <a:latin typeface="Tahoma" pitchFamily="34" charset="0"/>
                          <a:ea typeface="Tahoma" pitchFamily="34" charset="0"/>
                          <a:cs typeface="Tahoma" pitchFamily="34" charset="0"/>
                        </a:rPr>
                        <a:t>:</a:t>
                      </a:r>
                    </a:p>
                  </a:txBody>
                  <a:tcPr anchor="ctr"/>
                </a:tc>
              </a:tr>
              <a:tr h="365760">
                <a:tc>
                  <a:txBody>
                    <a:bodyPr/>
                    <a:lstStyle/>
                    <a:p>
                      <a:r>
                        <a:rPr lang="en-US" sz="1800" b="1" dirty="0" err="1" smtClean="0">
                          <a:latin typeface="Tahoma" pitchFamily="34" charset="0"/>
                          <a:ea typeface="Tahoma" pitchFamily="34" charset="0"/>
                          <a:cs typeface="Tahoma" pitchFamily="34" charset="0"/>
                        </a:rPr>
                        <a:t>Cognome</a:t>
                      </a:r>
                      <a:r>
                        <a:rPr lang="en-US" sz="1800" b="1" baseline="0" dirty="0" smtClean="0">
                          <a:latin typeface="Tahoma" pitchFamily="34" charset="0"/>
                          <a:ea typeface="Tahoma" pitchFamily="34" charset="0"/>
                          <a:cs typeface="Tahoma" pitchFamily="34" charset="0"/>
                        </a:rPr>
                        <a:t> del </a:t>
                      </a:r>
                      <a:r>
                        <a:rPr lang="en-US" sz="1800" b="1" baseline="0" dirty="0" err="1" smtClean="0">
                          <a:latin typeface="Tahoma" pitchFamily="34" charset="0"/>
                          <a:ea typeface="Tahoma" pitchFamily="34" charset="0"/>
                          <a:cs typeface="Tahoma" pitchFamily="34" charset="0"/>
                        </a:rPr>
                        <a:t>referente</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smtClean="0">
                          <a:latin typeface="Tahoma" pitchFamily="34" charset="0"/>
                          <a:ea typeface="Tahoma" pitchFamily="34" charset="0"/>
                          <a:cs typeface="Tahoma" pitchFamily="34" charset="0"/>
                        </a:rPr>
                        <a:t>Nome del</a:t>
                      </a:r>
                      <a:r>
                        <a:rPr lang="en-US" sz="1800" b="1" baseline="0" dirty="0" smtClean="0">
                          <a:latin typeface="Tahoma" pitchFamily="34" charset="0"/>
                          <a:ea typeface="Tahoma" pitchFamily="34" charset="0"/>
                          <a:cs typeface="Tahoma" pitchFamily="34" charset="0"/>
                        </a:rPr>
                        <a:t> </a:t>
                      </a:r>
                      <a:r>
                        <a:rPr lang="en-US" sz="1800" b="1" baseline="0" dirty="0" err="1" smtClean="0">
                          <a:latin typeface="Tahoma" pitchFamily="34" charset="0"/>
                          <a:ea typeface="Tahoma" pitchFamily="34" charset="0"/>
                          <a:cs typeface="Tahoma" pitchFamily="34" charset="0"/>
                        </a:rPr>
                        <a:t>referente</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dirty="0" smtClean="0">
                          <a:latin typeface="Tahoma" pitchFamily="34" charset="0"/>
                          <a:ea typeface="Tahoma" pitchFamily="34" charset="0"/>
                          <a:cs typeface="Tahoma" pitchFamily="34" charset="0"/>
                        </a:rPr>
                        <a:t>Ruolo ricoperto dal Referente all’interno del soggetto partner:</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smtClean="0">
                          <a:latin typeface="Tahoma" pitchFamily="34" charset="0"/>
                          <a:ea typeface="Tahoma" pitchFamily="34" charset="0"/>
                          <a:cs typeface="Tahoma" pitchFamily="34" charset="0"/>
                        </a:rPr>
                        <a:t>P.</a:t>
                      </a:r>
                      <a:r>
                        <a:rPr lang="en-US" sz="1800" b="1" baseline="0" dirty="0" smtClean="0">
                          <a:latin typeface="Tahoma" pitchFamily="34" charset="0"/>
                          <a:ea typeface="Tahoma" pitchFamily="34" charset="0"/>
                          <a:cs typeface="Tahoma" pitchFamily="34" charset="0"/>
                        </a:rPr>
                        <a:t> IVA / </a:t>
                      </a:r>
                      <a:r>
                        <a:rPr lang="en-US" sz="1800" b="1" baseline="0" dirty="0" err="1" smtClean="0">
                          <a:latin typeface="Tahoma" pitchFamily="34" charset="0"/>
                          <a:ea typeface="Tahoma" pitchFamily="34" charset="0"/>
                          <a:cs typeface="Tahoma" pitchFamily="34" charset="0"/>
                        </a:rPr>
                        <a:t>Codice</a:t>
                      </a:r>
                      <a:r>
                        <a:rPr lang="en-US" sz="1800" b="1" baseline="0" dirty="0" smtClean="0">
                          <a:latin typeface="Tahoma" pitchFamily="34" charset="0"/>
                          <a:ea typeface="Tahoma" pitchFamily="34" charset="0"/>
                          <a:cs typeface="Tahoma" pitchFamily="34" charset="0"/>
                        </a:rPr>
                        <a:t> </a:t>
                      </a:r>
                      <a:r>
                        <a:rPr lang="en-US" sz="1800" b="1" baseline="0" dirty="0" err="1" smtClean="0">
                          <a:latin typeface="Tahoma" pitchFamily="34" charset="0"/>
                          <a:ea typeface="Tahoma" pitchFamily="34" charset="0"/>
                          <a:cs typeface="Tahoma" pitchFamily="34" charset="0"/>
                        </a:rPr>
                        <a:t>fiscale</a:t>
                      </a:r>
                      <a:r>
                        <a:rPr lang="en-US" sz="1800" b="1" baseline="0" dirty="0" smtClean="0">
                          <a:latin typeface="Tahoma" pitchFamily="34" charset="0"/>
                          <a:ea typeface="Tahoma" pitchFamily="34" charset="0"/>
                          <a:cs typeface="Tahoma" pitchFamily="34" charset="0"/>
                        </a:rPr>
                        <a:t> del </a:t>
                      </a:r>
                      <a:r>
                        <a:rPr lang="en-US" sz="1800" b="1" baseline="0" dirty="0" err="1" smtClean="0">
                          <a:latin typeface="Tahoma" pitchFamily="34" charset="0"/>
                          <a:ea typeface="Tahoma" pitchFamily="34" charset="0"/>
                          <a:cs typeface="Tahoma" pitchFamily="34" charset="0"/>
                        </a:rPr>
                        <a:t>capofila</a:t>
                      </a:r>
                      <a:r>
                        <a:rPr lang="en-US" sz="1800" b="1" baseline="0"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Indirizzo</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Città</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Provincia</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Telefono</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smtClean="0">
                          <a:latin typeface="Tahoma" pitchFamily="34" charset="0"/>
                          <a:ea typeface="Tahoma" pitchFamily="34" charset="0"/>
                          <a:cs typeface="Tahoma" pitchFamily="34" charset="0"/>
                        </a:rPr>
                        <a:t>E-mail:</a:t>
                      </a:r>
                      <a:endParaRPr lang="en-US" sz="1800" b="1" dirty="0">
                        <a:latin typeface="Tahoma" pitchFamily="34" charset="0"/>
                        <a:ea typeface="Tahoma" pitchFamily="34" charset="0"/>
                        <a:cs typeface="Tahoma" pitchFamily="34" charset="0"/>
                      </a:endParaRPr>
                    </a:p>
                  </a:txBody>
                  <a:tcPr anchor="ctr"/>
                </a:tc>
              </a:tr>
              <a:tr h="365760">
                <a:tc>
                  <a:txBody>
                    <a:bodyPr/>
                    <a:lstStyle/>
                    <a:p>
                      <a:r>
                        <a:rPr lang="en-US" sz="1800" b="1" dirty="0" err="1" smtClean="0">
                          <a:latin typeface="Tahoma" pitchFamily="34" charset="0"/>
                          <a:ea typeface="Tahoma" pitchFamily="34" charset="0"/>
                          <a:cs typeface="Tahoma" pitchFamily="34" charset="0"/>
                        </a:rPr>
                        <a:t>Sito</a:t>
                      </a:r>
                      <a:r>
                        <a:rPr lang="en-US" sz="1800" b="1" dirty="0" smtClean="0">
                          <a:latin typeface="Tahoma" pitchFamily="34" charset="0"/>
                          <a:ea typeface="Tahoma" pitchFamily="34" charset="0"/>
                          <a:cs typeface="Tahoma" pitchFamily="34" charset="0"/>
                        </a:rPr>
                        <a:t> web (</a:t>
                      </a:r>
                      <a:r>
                        <a:rPr lang="en-US" sz="1800" b="1" dirty="0" err="1" smtClean="0">
                          <a:latin typeface="Tahoma" pitchFamily="34" charset="0"/>
                          <a:ea typeface="Tahoma" pitchFamily="34" charset="0"/>
                          <a:cs typeface="Tahoma" pitchFamily="34" charset="0"/>
                        </a:rPr>
                        <a:t>ove</a:t>
                      </a:r>
                      <a:r>
                        <a:rPr lang="en-US" sz="1800" b="1" baseline="0" dirty="0" smtClean="0">
                          <a:latin typeface="Tahoma" pitchFamily="34" charset="0"/>
                          <a:ea typeface="Tahoma" pitchFamily="34" charset="0"/>
                          <a:cs typeface="Tahoma" pitchFamily="34" charset="0"/>
                        </a:rPr>
                        <a:t> </a:t>
                      </a:r>
                      <a:r>
                        <a:rPr lang="en-US" sz="1800" b="1" baseline="0" dirty="0" err="1" smtClean="0">
                          <a:latin typeface="Tahoma" pitchFamily="34" charset="0"/>
                          <a:ea typeface="Tahoma" pitchFamily="34" charset="0"/>
                          <a:cs typeface="Tahoma" pitchFamily="34" charset="0"/>
                        </a:rPr>
                        <a:t>presente</a:t>
                      </a:r>
                      <a:r>
                        <a:rPr lang="en-US" sz="1800" b="1" baseline="0" dirty="0" smtClean="0">
                          <a:latin typeface="Tahoma" pitchFamily="34" charset="0"/>
                          <a:ea typeface="Tahoma" pitchFamily="34" charset="0"/>
                          <a:cs typeface="Tahoma" pitchFamily="34" charset="0"/>
                        </a:rPr>
                        <a:t>)</a:t>
                      </a:r>
                      <a:r>
                        <a:rPr lang="en-US" sz="1800" b="1" dirty="0" smtClean="0">
                          <a:latin typeface="Tahoma" pitchFamily="34" charset="0"/>
                          <a:ea typeface="Tahoma" pitchFamily="34" charset="0"/>
                          <a:cs typeface="Tahoma" pitchFamily="34" charset="0"/>
                        </a:rPr>
                        <a:t>:</a:t>
                      </a:r>
                      <a:endParaRPr lang="en-US" sz="1800" b="1" dirty="0">
                        <a:latin typeface="Tahoma" pitchFamily="34" charset="0"/>
                        <a:ea typeface="Tahoma" pitchFamily="34" charset="0"/>
                        <a:cs typeface="Tahoma" pitchFamily="34" charset="0"/>
                      </a:endParaRPr>
                    </a:p>
                  </a:txBody>
                  <a:tcPr anchor="ctr"/>
                </a:tc>
              </a:tr>
            </a:tbl>
          </a:graphicData>
        </a:graphic>
      </p:graphicFrame>
      <p:sp>
        <p:nvSpPr>
          <p:cNvPr id="7" name="Rettangolo 6"/>
          <p:cNvSpPr/>
          <p:nvPr/>
        </p:nvSpPr>
        <p:spPr>
          <a:xfrm>
            <a:off x="860397" y="1440149"/>
            <a:ext cx="8001056" cy="461665"/>
          </a:xfrm>
          <a:prstGeom prst="rect">
            <a:avLst/>
          </a:prstGeom>
        </p:spPr>
        <p:txBody>
          <a:bodyPr wrap="square">
            <a:spAutoFit/>
          </a:bodyPr>
          <a:lstStyle/>
          <a:p>
            <a:pPr algn="ctr">
              <a:spcBef>
                <a:spcPct val="0"/>
              </a:spcBef>
              <a:defRPr/>
            </a:pPr>
            <a:r>
              <a:rPr lang="it-IT" sz="2400" b="1" u="sng" dirty="0" smtClean="0">
                <a:solidFill>
                  <a:srgbClr val="FF0000"/>
                </a:solidFill>
                <a:latin typeface="Tahoma" pitchFamily="34" charset="0"/>
                <a:ea typeface="Tahoma" pitchFamily="34" charset="0"/>
                <a:cs typeface="Tahoma" pitchFamily="34" charset="0"/>
              </a:rPr>
              <a:t>Un box anagrafico per ogni sostenitore</a:t>
            </a:r>
            <a:endParaRPr lang="it-IT" sz="32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8" name="Titolo 1"/>
          <p:cNvSpPr>
            <a:spLocks noGrp="1"/>
          </p:cNvSpPr>
          <p:nvPr>
            <p:ph type="title"/>
          </p:nvPr>
        </p:nvSpPr>
        <p:spPr>
          <a:xfrm>
            <a:off x="1289025" y="544492"/>
            <a:ext cx="7143800" cy="785818"/>
          </a:xfrm>
        </p:spPr>
        <p:txBody>
          <a:bodyPr>
            <a:noAutofit/>
          </a:bodyPr>
          <a:lstStyle/>
          <a:p>
            <a:pPr lvl="0"/>
            <a:r>
              <a:rPr lang="it-IT" sz="28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3) SEZIONE ANAGRAFICA SOSTENITORI (S):</a:t>
            </a:r>
            <a:endParaRPr lang="it-IT" sz="2800" b="1" dirty="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allunigiana.png"/>
          <p:cNvPicPr>
            <a:picLocks noChangeAspect="1"/>
          </p:cNvPicPr>
          <p:nvPr/>
        </p:nvPicPr>
        <p:blipFill>
          <a:blip r:embed="rId3" cstate="print"/>
          <a:stretch>
            <a:fillRect/>
          </a:stretch>
        </p:blipFill>
        <p:spPr>
          <a:xfrm>
            <a:off x="2503471" y="6115820"/>
            <a:ext cx="2214578" cy="572339"/>
          </a:xfrm>
          <a:prstGeom prst="rect">
            <a:avLst/>
          </a:prstGeom>
          <a:solidFill>
            <a:schemeClr val="accent1">
              <a:lumMod val="75000"/>
            </a:schemeClr>
          </a:solidFill>
        </p:spPr>
      </p:pic>
      <p:pic>
        <p:nvPicPr>
          <p:cNvPr id="10" name="Immagine 9" descr="Testata PSR 2014-2020"/>
          <p:cNvPicPr>
            <a:picLocks noChangeAspect="1" noChangeArrowheads="1"/>
          </p:cNvPicPr>
          <p:nvPr/>
        </p:nvPicPr>
        <p:blipFill>
          <a:blip r:embed="rId4"/>
          <a:srcRect/>
          <a:stretch>
            <a:fillRect/>
          </a:stretch>
        </p:blipFill>
        <p:spPr bwMode="auto">
          <a:xfrm>
            <a:off x="4932363" y="6098796"/>
            <a:ext cx="2357454" cy="589364"/>
          </a:xfrm>
          <a:prstGeom prst="rect">
            <a:avLst/>
          </a:prstGeom>
          <a:noFill/>
          <a:ln w="9525">
            <a:noFill/>
            <a:miter lim="800000"/>
            <a:headEnd/>
            <a:tailEnd/>
          </a:ln>
        </p:spPr>
      </p:pic>
      <p:sp>
        <p:nvSpPr>
          <p:cNvPr id="6" name="Titolo 1"/>
          <p:cNvSpPr txBox="1">
            <a:spLocks/>
          </p:cNvSpPr>
          <p:nvPr/>
        </p:nvSpPr>
        <p:spPr>
          <a:xfrm>
            <a:off x="860397" y="1758938"/>
            <a:ext cx="8001056" cy="642942"/>
          </a:xfrm>
          <a:prstGeom prst="rect">
            <a:avLst/>
          </a:prstGeom>
          <a:ln>
            <a:solidFill>
              <a:srgbClr val="FF3399"/>
            </a:solidFill>
          </a:ln>
        </p:spPr>
        <p:txBody>
          <a:bodyPr vert="horz" lIns="91440" tIns="45720" rIns="91440" bIns="45720" rtlCol="0" anchor="ctr">
            <a:noAutofit/>
          </a:bodyPr>
          <a:lstStyle/>
          <a:p>
            <a:pPr marL="982663" lvl="0" indent="-982663" algn="just">
              <a:spcBef>
                <a:spcPct val="0"/>
              </a:spcBef>
              <a:defRPr/>
            </a:pPr>
            <a:r>
              <a:rPr lang="it-IT" sz="3200" b="1" dirty="0" smtClean="0">
                <a:solidFill>
                  <a:srgbClr val="FF3399"/>
                </a:solidFill>
                <a:effectLst>
                  <a:outerShdw blurRad="38100" dist="38100" dir="2700000" algn="tl">
                    <a:srgbClr val="000000">
                      <a:alpha val="43137"/>
                    </a:srgbClr>
                  </a:outerShdw>
                </a:effectLst>
                <a:latin typeface="Tahoma" pitchFamily="34" charset="0"/>
                <a:ea typeface="Tahoma" pitchFamily="34" charset="0"/>
                <a:cs typeface="Tahoma" pitchFamily="34" charset="0"/>
              </a:rPr>
              <a:t>B.1) </a:t>
            </a:r>
            <a:r>
              <a:rPr lang="it-IT" sz="2800" b="1" dirty="0" smtClean="0">
                <a:solidFill>
                  <a:srgbClr val="FF3399"/>
                </a:solidFill>
                <a:effectLst>
                  <a:outerShdw blurRad="38100" dist="38100" dir="2700000" algn="tl">
                    <a:srgbClr val="000000">
                      <a:alpha val="43137"/>
                    </a:srgbClr>
                  </a:outerShdw>
                </a:effectLst>
                <a:latin typeface="Tahoma" pitchFamily="34" charset="0"/>
                <a:ea typeface="Tahoma" pitchFamily="34" charset="0"/>
                <a:cs typeface="Tahoma" pitchFamily="34" charset="0"/>
              </a:rPr>
              <a:t>RUOLO DEL CAPOFILA</a:t>
            </a:r>
          </a:p>
        </p:txBody>
      </p:sp>
      <p:sp>
        <p:nvSpPr>
          <p:cNvPr id="13" name="Titolo 1"/>
          <p:cNvSpPr txBox="1">
            <a:spLocks/>
          </p:cNvSpPr>
          <p:nvPr/>
        </p:nvSpPr>
        <p:spPr>
          <a:xfrm>
            <a:off x="860397" y="2687632"/>
            <a:ext cx="8001056" cy="714380"/>
          </a:xfrm>
          <a:prstGeom prst="rect">
            <a:avLst/>
          </a:prstGeom>
          <a:ln>
            <a:solidFill>
              <a:srgbClr val="FF3399"/>
            </a:solidFill>
          </a:ln>
        </p:spPr>
        <p:txBody>
          <a:bodyPr vert="horz" lIns="91440" tIns="45720" rIns="91440" bIns="45720" rtlCol="0" anchor="ctr">
            <a:noAutofit/>
          </a:bodyPr>
          <a:lstStyle/>
          <a:p>
            <a:pPr lvl="0" algn="just" defTabSz="627063">
              <a:spcBef>
                <a:spcPct val="0"/>
              </a:spcBef>
              <a:defRPr/>
            </a:pPr>
            <a:r>
              <a:rPr lang="it-IT" sz="3200" b="1" dirty="0" smtClean="0">
                <a:solidFill>
                  <a:srgbClr val="FF3399"/>
                </a:solidFill>
                <a:effectLst>
                  <a:outerShdw blurRad="38100" dist="38100" dir="2700000" algn="tl">
                    <a:srgbClr val="000000">
                      <a:alpha val="43137"/>
                    </a:srgbClr>
                  </a:outerShdw>
                </a:effectLst>
                <a:latin typeface="Tahoma" pitchFamily="34" charset="0"/>
                <a:ea typeface="Tahoma" pitchFamily="34" charset="0"/>
                <a:cs typeface="Tahoma" pitchFamily="34" charset="0"/>
              </a:rPr>
              <a:t>B.2</a:t>
            </a:r>
            <a:r>
              <a:rPr lang="it-IT" sz="2800" b="1" dirty="0" smtClean="0">
                <a:solidFill>
                  <a:srgbClr val="FF3399"/>
                </a:solidFill>
                <a:effectLst>
                  <a:outerShdw blurRad="38100" dist="38100" dir="2700000" algn="tl">
                    <a:srgbClr val="000000">
                      <a:alpha val="43137"/>
                    </a:srgbClr>
                  </a:outerShdw>
                </a:effectLst>
                <a:latin typeface="Tahoma" pitchFamily="34" charset="0"/>
                <a:ea typeface="Tahoma" pitchFamily="34" charset="0"/>
                <a:cs typeface="Tahoma" pitchFamily="34" charset="0"/>
              </a:rPr>
              <a:t>) RUOLO DEI SINGOLI PARTNER</a:t>
            </a:r>
          </a:p>
        </p:txBody>
      </p:sp>
      <p:sp>
        <p:nvSpPr>
          <p:cNvPr id="7" name="Titolo 1"/>
          <p:cNvSpPr txBox="1">
            <a:spLocks/>
          </p:cNvSpPr>
          <p:nvPr/>
        </p:nvSpPr>
        <p:spPr>
          <a:xfrm>
            <a:off x="574645" y="544492"/>
            <a:ext cx="8572560" cy="857256"/>
          </a:xfrm>
          <a:prstGeom prst="rect">
            <a:avLst/>
          </a:prstGeom>
          <a:ln>
            <a:solidFill>
              <a:srgbClr val="FF3399"/>
            </a:solidFill>
          </a:ln>
        </p:spPr>
        <p:txBody>
          <a:bodyPr vert="horz" lIns="91440" tIns="45720" rIns="91440" bIns="45720" rtlCol="0" anchor="ctr">
            <a:noAutofit/>
          </a:bodyPr>
          <a:lstStyle/>
          <a:p>
            <a:pPr marL="514350" lvl="0" indent="-514350" algn="ctr">
              <a:spcBef>
                <a:spcPct val="0"/>
              </a:spcBef>
              <a:buFont typeface="+mj-lt"/>
              <a:buAutoNum type="alphaUcPeriod" startAt="2"/>
              <a:defRPr/>
            </a:pPr>
            <a:r>
              <a:rPr lang="it-IT" sz="3200" b="1" dirty="0" smtClean="0">
                <a:solidFill>
                  <a:srgbClr val="FF3399"/>
                </a:solidFill>
                <a:effectLst>
                  <a:outerShdw blurRad="38100" dist="38100" dir="2700000" algn="tl">
                    <a:srgbClr val="000000">
                      <a:alpha val="43137"/>
                    </a:srgbClr>
                  </a:outerShdw>
                </a:effectLst>
                <a:latin typeface="Tahoma" pitchFamily="34" charset="0"/>
                <a:ea typeface="Tahoma" pitchFamily="34" charset="0"/>
                <a:cs typeface="Tahoma" pitchFamily="34" charset="0"/>
              </a:rPr>
              <a:t>RUOLO DEL CAPOFILA E DEI PARTNER</a:t>
            </a:r>
            <a:endParaRPr lang="it-IT" sz="3200" b="1" dirty="0">
              <a:solidFill>
                <a:srgbClr val="FF3399"/>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9" name="Titolo 1"/>
          <p:cNvSpPr txBox="1">
            <a:spLocks/>
          </p:cNvSpPr>
          <p:nvPr/>
        </p:nvSpPr>
        <p:spPr>
          <a:xfrm>
            <a:off x="788959" y="3757744"/>
            <a:ext cx="8072494" cy="1930284"/>
          </a:xfrm>
          <a:prstGeom prst="rect">
            <a:avLst/>
          </a:prstGeom>
          <a:ln>
            <a:solidFill>
              <a:srgbClr val="FF3399"/>
            </a:solidFill>
          </a:ln>
        </p:spPr>
        <p:txBody>
          <a:bodyPr vert="horz" lIns="91440" tIns="45720" rIns="91440" bIns="45720" rtlCol="0" anchor="ctr">
            <a:noAutofit/>
          </a:bodyPr>
          <a:lstStyle/>
          <a:p>
            <a:pPr lvl="0" algn="just" defTabSz="628650">
              <a:spcBef>
                <a:spcPct val="0"/>
              </a:spcBef>
              <a:tabLst>
                <a:tab pos="982663" algn="l"/>
              </a:tabLst>
              <a:defRPr/>
            </a:pPr>
            <a:r>
              <a:rPr lang="it-IT" sz="3200" b="1" dirty="0" smtClean="0">
                <a:solidFill>
                  <a:srgbClr val="FF3399"/>
                </a:solidFill>
                <a:effectLst>
                  <a:outerShdw blurRad="38100" dist="38100" dir="2700000" algn="tl">
                    <a:srgbClr val="000000">
                      <a:alpha val="43137"/>
                    </a:srgbClr>
                  </a:outerShdw>
                </a:effectLst>
                <a:latin typeface="Tahoma" pitchFamily="34" charset="0"/>
                <a:ea typeface="Tahoma" pitchFamily="34" charset="0"/>
                <a:cs typeface="Tahoma" pitchFamily="34" charset="0"/>
              </a:rPr>
              <a:t>B.3) </a:t>
            </a:r>
            <a:r>
              <a:rPr lang="it-IT" sz="2800" b="1" dirty="0" smtClean="0">
                <a:solidFill>
                  <a:srgbClr val="FF3399"/>
                </a:solidFill>
                <a:effectLst>
                  <a:outerShdw blurRad="38100" dist="38100" dir="2700000" algn="tl">
                    <a:srgbClr val="000000">
                      <a:alpha val="43137"/>
                    </a:srgbClr>
                  </a:outerShdw>
                </a:effectLst>
                <a:latin typeface="Tahoma" pitchFamily="34" charset="0"/>
                <a:ea typeface="Tahoma" pitchFamily="34" charset="0"/>
                <a:cs typeface="Tahoma" pitchFamily="34" charset="0"/>
              </a:rPr>
              <a:t>ESPERIENZE MATURATE NELL’AMBITO DEL TEMATISMO </a:t>
            </a:r>
            <a:r>
              <a:rPr lang="it-IT" sz="2800" b="1" dirty="0" err="1" smtClean="0">
                <a:solidFill>
                  <a:srgbClr val="FF3399"/>
                </a:solidFill>
                <a:effectLst>
                  <a:outerShdw blurRad="38100" dist="38100" dir="2700000" algn="tl">
                    <a:srgbClr val="000000">
                      <a:alpha val="43137"/>
                    </a:srgbClr>
                  </a:outerShdw>
                </a:effectLst>
                <a:latin typeface="Tahoma" pitchFamily="34" charset="0"/>
                <a:ea typeface="Tahoma" pitchFamily="34" charset="0"/>
                <a:cs typeface="Tahoma" pitchFamily="34" charset="0"/>
              </a:rPr>
              <a:t>DI</a:t>
            </a:r>
            <a:r>
              <a:rPr lang="it-IT" sz="2800" b="1" dirty="0" smtClean="0">
                <a:solidFill>
                  <a:srgbClr val="FF3399"/>
                </a:solidFill>
                <a:effectLst>
                  <a:outerShdw blurRad="38100" dist="38100" dir="2700000" algn="tl">
                    <a:srgbClr val="000000">
                      <a:alpha val="43137"/>
                    </a:srgbClr>
                  </a:outerShdw>
                </a:effectLst>
                <a:latin typeface="Tahoma" pitchFamily="34" charset="0"/>
                <a:ea typeface="Tahoma" pitchFamily="34" charset="0"/>
                <a:cs typeface="Tahoma" pitchFamily="34" charset="0"/>
              </a:rPr>
              <a:t> RIFERIMENTO DAL CAPOFILA E DAI PARTNER DIRETTI E INDIRETTI </a:t>
            </a:r>
            <a:endParaRPr lang="it-IT" sz="3000" u="sng"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allunigiana.png"/>
          <p:cNvPicPr>
            <a:picLocks noChangeAspect="1"/>
          </p:cNvPicPr>
          <p:nvPr/>
        </p:nvPicPr>
        <p:blipFill>
          <a:blip r:embed="rId3" cstate="print"/>
          <a:stretch>
            <a:fillRect/>
          </a:stretch>
        </p:blipFill>
        <p:spPr>
          <a:xfrm>
            <a:off x="2503471" y="6115820"/>
            <a:ext cx="2214578" cy="572339"/>
          </a:xfrm>
          <a:prstGeom prst="rect">
            <a:avLst/>
          </a:prstGeom>
          <a:solidFill>
            <a:schemeClr val="accent1">
              <a:lumMod val="75000"/>
            </a:schemeClr>
          </a:solidFill>
        </p:spPr>
      </p:pic>
      <p:pic>
        <p:nvPicPr>
          <p:cNvPr id="10" name="Immagine 9" descr="Testata PSR 2014-2020"/>
          <p:cNvPicPr>
            <a:picLocks noChangeAspect="1" noChangeArrowheads="1"/>
          </p:cNvPicPr>
          <p:nvPr/>
        </p:nvPicPr>
        <p:blipFill>
          <a:blip r:embed="rId4"/>
          <a:srcRect/>
          <a:stretch>
            <a:fillRect/>
          </a:stretch>
        </p:blipFill>
        <p:spPr bwMode="auto">
          <a:xfrm>
            <a:off x="4932363" y="6098796"/>
            <a:ext cx="2357454" cy="589364"/>
          </a:xfrm>
          <a:prstGeom prst="rect">
            <a:avLst/>
          </a:prstGeom>
          <a:noFill/>
          <a:ln w="9525">
            <a:noFill/>
            <a:miter lim="800000"/>
            <a:headEnd/>
            <a:tailEnd/>
          </a:ln>
        </p:spPr>
      </p:pic>
      <p:sp>
        <p:nvSpPr>
          <p:cNvPr id="7" name="Titolo 1"/>
          <p:cNvSpPr txBox="1">
            <a:spLocks/>
          </p:cNvSpPr>
          <p:nvPr/>
        </p:nvSpPr>
        <p:spPr>
          <a:xfrm>
            <a:off x="574645" y="473054"/>
            <a:ext cx="8643998" cy="1643074"/>
          </a:xfrm>
          <a:prstGeom prst="rect">
            <a:avLst/>
          </a:prstGeom>
          <a:ln>
            <a:solidFill>
              <a:srgbClr val="FF3399"/>
            </a:solidFill>
          </a:ln>
        </p:spPr>
        <p:txBody>
          <a:bodyPr vert="horz" lIns="91440" tIns="45720" rIns="91440" bIns="45720" rtlCol="0" anchor="ctr">
            <a:noAutofit/>
          </a:bodyPr>
          <a:lstStyle/>
          <a:p>
            <a:pPr algn="just">
              <a:spcBef>
                <a:spcPct val="0"/>
              </a:spcBef>
              <a:defRPr/>
            </a:pPr>
            <a:r>
              <a:rPr lang="it-IT" sz="2800" b="1" u="sng" dirty="0" smtClean="0">
                <a:solidFill>
                  <a:srgbClr val="FF3399"/>
                </a:solidFill>
                <a:latin typeface="Tahoma" pitchFamily="34" charset="0"/>
                <a:ea typeface="Tahoma" pitchFamily="34" charset="0"/>
                <a:cs typeface="Tahoma" pitchFamily="34" charset="0"/>
              </a:rPr>
              <a:t>B.1) RUOLO DEL CAPOFILA </a:t>
            </a:r>
            <a:r>
              <a:rPr lang="it-IT" sz="2800" b="1" dirty="0" smtClean="0">
                <a:latin typeface="Tahoma" pitchFamily="34" charset="0"/>
                <a:ea typeface="Tahoma" pitchFamily="34" charset="0"/>
                <a:cs typeface="Tahoma" pitchFamily="34" charset="0"/>
              </a:rPr>
              <a:t>(</a:t>
            </a:r>
            <a:r>
              <a:rPr lang="it-IT" sz="2400" b="1" dirty="0" err="1" smtClean="0">
                <a:latin typeface="Tahoma" pitchFamily="34" charset="0"/>
                <a:ea typeface="Tahoma" pitchFamily="34" charset="0"/>
                <a:cs typeface="Tahoma" pitchFamily="34" charset="0"/>
              </a:rPr>
              <a:t>max</a:t>
            </a:r>
            <a:r>
              <a:rPr lang="it-IT" sz="2400" b="1" dirty="0" smtClean="0">
                <a:latin typeface="Tahoma" pitchFamily="34" charset="0"/>
                <a:ea typeface="Tahoma" pitchFamily="34" charset="0"/>
                <a:cs typeface="Tahoma" pitchFamily="34" charset="0"/>
              </a:rPr>
              <a:t> 25 righe):</a:t>
            </a:r>
          </a:p>
          <a:p>
            <a:pPr algn="just">
              <a:spcBef>
                <a:spcPct val="0"/>
              </a:spcBef>
              <a:defRPr/>
            </a:pPr>
            <a:endParaRPr lang="it-IT" sz="1000" b="1" dirty="0" smtClean="0">
              <a:latin typeface="Tahoma" pitchFamily="34" charset="0"/>
              <a:ea typeface="Tahoma" pitchFamily="34" charset="0"/>
              <a:cs typeface="Tahoma" pitchFamily="34" charset="0"/>
            </a:endParaRPr>
          </a:p>
          <a:p>
            <a:pPr algn="just">
              <a:spcBef>
                <a:spcPct val="0"/>
              </a:spcBef>
              <a:defRPr/>
            </a:pPr>
            <a:r>
              <a:rPr lang="it-IT" sz="2000" dirty="0" smtClean="0">
                <a:latin typeface="Tahoma" pitchFamily="34" charset="0"/>
                <a:ea typeface="Tahoma" pitchFamily="34" charset="0"/>
                <a:cs typeface="Tahoma" pitchFamily="34" charset="0"/>
              </a:rPr>
              <a:t>Descrivere il ruolo ricoperto da parte del soggetto capofila nella fase di definizione e pianificazione dell’idea progettuale, specificando le motivazioni che hanno condotto all’assegnazione di suddetto ruolo</a:t>
            </a:r>
            <a:endParaRPr lang="it-IT" sz="2800" dirty="0" smtClean="0">
              <a:latin typeface="Tahoma" pitchFamily="34" charset="0"/>
              <a:ea typeface="Tahoma" pitchFamily="34" charset="0"/>
              <a:cs typeface="Tahoma" pitchFamily="34" charset="0"/>
            </a:endParaRPr>
          </a:p>
        </p:txBody>
      </p:sp>
      <p:sp>
        <p:nvSpPr>
          <p:cNvPr id="11" name="Titolo 1"/>
          <p:cNvSpPr txBox="1">
            <a:spLocks/>
          </p:cNvSpPr>
          <p:nvPr/>
        </p:nvSpPr>
        <p:spPr>
          <a:xfrm>
            <a:off x="574645" y="2330442"/>
            <a:ext cx="8643998" cy="3929090"/>
          </a:xfrm>
          <a:prstGeom prst="rect">
            <a:avLst/>
          </a:prstGeom>
          <a:ln>
            <a:solidFill>
              <a:srgbClr val="FF3399"/>
            </a:solidFill>
          </a:ln>
        </p:spPr>
        <p:txBody>
          <a:bodyPr vert="horz" lIns="91440" tIns="45720" rIns="91440" bIns="45720" rtlCol="0" anchor="ctr">
            <a:noAutofit/>
          </a:bodyPr>
          <a:lstStyle/>
          <a:p>
            <a:pPr algn="just">
              <a:spcBef>
                <a:spcPct val="0"/>
              </a:spcBef>
              <a:defRPr/>
            </a:pPr>
            <a:r>
              <a:rPr lang="it-IT" sz="2800" b="1" u="sng" dirty="0" smtClean="0">
                <a:solidFill>
                  <a:srgbClr val="FF3399"/>
                </a:solidFill>
                <a:latin typeface="Tahoma" pitchFamily="34" charset="0"/>
                <a:ea typeface="Tahoma" pitchFamily="34" charset="0"/>
                <a:cs typeface="Tahoma" pitchFamily="34" charset="0"/>
              </a:rPr>
              <a:t>B.2) RUOLO DEI SINGOLI PARTNER </a:t>
            </a:r>
            <a:r>
              <a:rPr lang="it-IT" sz="2800" b="1" dirty="0" smtClean="0">
                <a:latin typeface="Tahoma" pitchFamily="34" charset="0"/>
                <a:ea typeface="Tahoma" pitchFamily="34" charset="0"/>
                <a:cs typeface="Tahoma" pitchFamily="34" charset="0"/>
              </a:rPr>
              <a:t>(</a:t>
            </a:r>
            <a:r>
              <a:rPr lang="it-IT" sz="2400" b="1" dirty="0" err="1" smtClean="0">
                <a:latin typeface="Tahoma" pitchFamily="34" charset="0"/>
                <a:ea typeface="Tahoma" pitchFamily="34" charset="0"/>
                <a:cs typeface="Tahoma" pitchFamily="34" charset="0"/>
              </a:rPr>
              <a:t>max</a:t>
            </a:r>
            <a:r>
              <a:rPr lang="it-IT" sz="2400" b="1" dirty="0" smtClean="0">
                <a:latin typeface="Tahoma" pitchFamily="34" charset="0"/>
                <a:ea typeface="Tahoma" pitchFamily="34" charset="0"/>
                <a:cs typeface="Tahoma" pitchFamily="34" charset="0"/>
              </a:rPr>
              <a:t> 20 righe per ogni partner):</a:t>
            </a:r>
          </a:p>
          <a:p>
            <a:pPr algn="just">
              <a:spcBef>
                <a:spcPct val="0"/>
              </a:spcBef>
              <a:defRPr/>
            </a:pPr>
            <a:r>
              <a:rPr lang="it-IT" sz="2400" dirty="0" smtClean="0">
                <a:latin typeface="Tahoma" pitchFamily="34" charset="0"/>
                <a:ea typeface="Tahoma" pitchFamily="34" charset="0"/>
                <a:cs typeface="Tahoma" pitchFamily="34" charset="0"/>
              </a:rPr>
              <a:t>D</a:t>
            </a:r>
            <a:r>
              <a:rPr lang="it-IT" sz="2000" dirty="0" smtClean="0">
                <a:latin typeface="Tahoma" pitchFamily="34" charset="0"/>
                <a:ea typeface="Tahoma" pitchFamily="34" charset="0"/>
                <a:cs typeface="Tahoma" pitchFamily="34" charset="0"/>
              </a:rPr>
              <a:t>escrivere il ruolo ricoperto da parte di ciascun partner diretto e indiretto nella fase di definizione e pianificazione dell’idea progettuale, specificando le motivazioni che hanno condotto all’assegnazione di suddetto ruolo. </a:t>
            </a:r>
          </a:p>
          <a:p>
            <a:pPr algn="just">
              <a:spcBef>
                <a:spcPct val="0"/>
              </a:spcBef>
              <a:defRPr/>
            </a:pPr>
            <a:endParaRPr lang="it-IT" sz="1000" dirty="0" smtClean="0">
              <a:latin typeface="Tahoma" pitchFamily="34" charset="0"/>
              <a:ea typeface="Tahoma" pitchFamily="34" charset="0"/>
              <a:cs typeface="Tahoma" pitchFamily="34" charset="0"/>
            </a:endParaRPr>
          </a:p>
          <a:p>
            <a:pPr algn="just">
              <a:spcBef>
                <a:spcPct val="0"/>
              </a:spcBef>
              <a:defRPr/>
            </a:pPr>
            <a:r>
              <a:rPr lang="it-IT" sz="2000" dirty="0" smtClean="0">
                <a:latin typeface="Tahoma" pitchFamily="34" charset="0"/>
                <a:ea typeface="Tahoma" pitchFamily="34" charset="0"/>
                <a:cs typeface="Tahoma" pitchFamily="34" charset="0"/>
              </a:rPr>
              <a:t>PARTNER D1</a:t>
            </a:r>
          </a:p>
          <a:p>
            <a:pPr algn="just">
              <a:spcBef>
                <a:spcPct val="0"/>
              </a:spcBef>
              <a:defRPr/>
            </a:pPr>
            <a:r>
              <a:rPr lang="it-IT" sz="2000" dirty="0" smtClean="0">
                <a:latin typeface="Tahoma" pitchFamily="34" charset="0"/>
                <a:ea typeface="Tahoma" pitchFamily="34" charset="0"/>
                <a:cs typeface="Tahoma" pitchFamily="34" charset="0"/>
              </a:rPr>
              <a:t>PARTNER D2</a:t>
            </a:r>
          </a:p>
          <a:p>
            <a:pPr algn="just">
              <a:spcBef>
                <a:spcPct val="0"/>
              </a:spcBef>
              <a:defRPr/>
            </a:pPr>
            <a:r>
              <a:rPr lang="it-IT" sz="2000" dirty="0" smtClean="0">
                <a:latin typeface="Tahoma" pitchFamily="34" charset="0"/>
                <a:ea typeface="Tahoma" pitchFamily="34" charset="0"/>
                <a:cs typeface="Tahoma" pitchFamily="34" charset="0"/>
              </a:rPr>
              <a:t> …</a:t>
            </a:r>
          </a:p>
          <a:p>
            <a:pPr algn="just">
              <a:spcBef>
                <a:spcPct val="0"/>
              </a:spcBef>
              <a:defRPr/>
            </a:pPr>
            <a:r>
              <a:rPr lang="it-IT" sz="2000" dirty="0" smtClean="0">
                <a:latin typeface="Tahoma" pitchFamily="34" charset="0"/>
                <a:ea typeface="Tahoma" pitchFamily="34" charset="0"/>
                <a:cs typeface="Tahoma" pitchFamily="34" charset="0"/>
              </a:rPr>
              <a:t>PARTNER I1 </a:t>
            </a:r>
          </a:p>
          <a:p>
            <a:pPr algn="just">
              <a:spcBef>
                <a:spcPct val="0"/>
              </a:spcBef>
              <a:defRPr/>
            </a:pPr>
            <a:r>
              <a:rPr lang="it-IT" sz="2000" dirty="0" smtClean="0">
                <a:latin typeface="Tahoma" pitchFamily="34" charset="0"/>
                <a:ea typeface="Tahoma" pitchFamily="34" charset="0"/>
                <a:cs typeface="Tahoma" pitchFamily="34" charset="0"/>
              </a:rPr>
              <a:t>PARTNER I2</a:t>
            </a:r>
          </a:p>
          <a:p>
            <a:pPr algn="just">
              <a:spcBef>
                <a:spcPct val="0"/>
              </a:spcBef>
              <a:defRPr/>
            </a:pPr>
            <a:r>
              <a:rPr lang="it-IT" sz="2000" dirty="0" smtClean="0">
                <a:latin typeface="Tahoma" pitchFamily="34" charset="0"/>
                <a:ea typeface="Tahoma" pitchFamily="34" charset="0"/>
                <a:cs typeface="Tahoma" pitchFamily="34" charset="0"/>
              </a:rPr>
              <a:t>…</a:t>
            </a:r>
            <a:endParaRPr lang="it-IT" sz="2800" dirty="0" smtClean="0">
              <a:latin typeface="Tahoma" pitchFamily="34" charset="0"/>
              <a:ea typeface="Tahoma" pitchFamily="34" charset="0"/>
              <a:cs typeface="Tahom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allunigiana.png"/>
          <p:cNvPicPr>
            <a:picLocks noChangeAspect="1"/>
          </p:cNvPicPr>
          <p:nvPr/>
        </p:nvPicPr>
        <p:blipFill>
          <a:blip r:embed="rId3" cstate="print"/>
          <a:stretch>
            <a:fillRect/>
          </a:stretch>
        </p:blipFill>
        <p:spPr>
          <a:xfrm>
            <a:off x="2503471" y="6115820"/>
            <a:ext cx="2214578" cy="572339"/>
          </a:xfrm>
          <a:prstGeom prst="rect">
            <a:avLst/>
          </a:prstGeom>
          <a:solidFill>
            <a:schemeClr val="accent1">
              <a:lumMod val="75000"/>
            </a:schemeClr>
          </a:solidFill>
        </p:spPr>
      </p:pic>
      <p:pic>
        <p:nvPicPr>
          <p:cNvPr id="10" name="Immagine 9" descr="Testata PSR 2014-2020"/>
          <p:cNvPicPr>
            <a:picLocks noChangeAspect="1" noChangeArrowheads="1"/>
          </p:cNvPicPr>
          <p:nvPr/>
        </p:nvPicPr>
        <p:blipFill>
          <a:blip r:embed="rId4"/>
          <a:srcRect/>
          <a:stretch>
            <a:fillRect/>
          </a:stretch>
        </p:blipFill>
        <p:spPr bwMode="auto">
          <a:xfrm>
            <a:off x="4932363" y="6098796"/>
            <a:ext cx="2357454" cy="589364"/>
          </a:xfrm>
          <a:prstGeom prst="rect">
            <a:avLst/>
          </a:prstGeom>
          <a:noFill/>
          <a:ln w="9525">
            <a:noFill/>
            <a:miter lim="800000"/>
            <a:headEnd/>
            <a:tailEnd/>
          </a:ln>
        </p:spPr>
      </p:pic>
      <p:sp>
        <p:nvSpPr>
          <p:cNvPr id="7" name="Titolo 1"/>
          <p:cNvSpPr txBox="1">
            <a:spLocks/>
          </p:cNvSpPr>
          <p:nvPr/>
        </p:nvSpPr>
        <p:spPr>
          <a:xfrm>
            <a:off x="574645" y="544492"/>
            <a:ext cx="8643998" cy="3929090"/>
          </a:xfrm>
          <a:prstGeom prst="rect">
            <a:avLst/>
          </a:prstGeom>
          <a:ln>
            <a:solidFill>
              <a:srgbClr val="FF3399"/>
            </a:solidFill>
          </a:ln>
        </p:spPr>
        <p:txBody>
          <a:bodyPr vert="horz" lIns="91440" tIns="45720" rIns="91440" bIns="45720" rtlCol="0" anchor="ctr">
            <a:noAutofit/>
          </a:bodyPr>
          <a:lstStyle/>
          <a:p>
            <a:pPr lvl="0" algn="just">
              <a:spcBef>
                <a:spcPct val="0"/>
              </a:spcBef>
              <a:defRPr/>
            </a:pPr>
            <a:r>
              <a:rPr lang="it-IT" sz="2800" b="1" u="sng" dirty="0" smtClean="0">
                <a:solidFill>
                  <a:srgbClr val="FF3399"/>
                </a:solidFill>
                <a:latin typeface="Tahoma" pitchFamily="34" charset="0"/>
                <a:ea typeface="Tahoma" pitchFamily="34" charset="0"/>
                <a:cs typeface="Tahoma" pitchFamily="34" charset="0"/>
              </a:rPr>
              <a:t>B.3) ESPERIENZE MATURATE NELL’AMBITO DEL TEMATISMO </a:t>
            </a:r>
            <a:r>
              <a:rPr lang="it-IT" sz="2800" b="1" u="sng" dirty="0" err="1" smtClean="0">
                <a:solidFill>
                  <a:srgbClr val="FF3399"/>
                </a:solidFill>
                <a:latin typeface="Tahoma" pitchFamily="34" charset="0"/>
                <a:ea typeface="Tahoma" pitchFamily="34" charset="0"/>
                <a:cs typeface="Tahoma" pitchFamily="34" charset="0"/>
              </a:rPr>
              <a:t>DI</a:t>
            </a:r>
            <a:r>
              <a:rPr lang="it-IT" sz="2800" b="1" u="sng" dirty="0" smtClean="0">
                <a:solidFill>
                  <a:srgbClr val="FF3399"/>
                </a:solidFill>
                <a:latin typeface="Tahoma" pitchFamily="34" charset="0"/>
                <a:ea typeface="Tahoma" pitchFamily="34" charset="0"/>
                <a:cs typeface="Tahoma" pitchFamily="34" charset="0"/>
              </a:rPr>
              <a:t> RIFERIMENTO DAL CAPOFILA E DAI PARTNER DIRETTI E INDIRETTI </a:t>
            </a:r>
            <a:r>
              <a:rPr lang="it-IT" sz="2400" b="1" dirty="0" smtClean="0">
                <a:latin typeface="Tahoma" pitchFamily="34" charset="0"/>
                <a:ea typeface="Tahoma" pitchFamily="34" charset="0"/>
                <a:cs typeface="Tahoma" pitchFamily="34" charset="0"/>
              </a:rPr>
              <a:t>(</a:t>
            </a:r>
            <a:r>
              <a:rPr lang="it-IT" sz="2400" b="1" dirty="0" err="1" smtClean="0">
                <a:latin typeface="Tahoma" pitchFamily="34" charset="0"/>
                <a:ea typeface="Tahoma" pitchFamily="34" charset="0"/>
                <a:cs typeface="Tahoma" pitchFamily="34" charset="0"/>
              </a:rPr>
              <a:t>max</a:t>
            </a:r>
            <a:r>
              <a:rPr lang="it-IT" sz="2400" b="1" dirty="0" smtClean="0">
                <a:latin typeface="Tahoma" pitchFamily="34" charset="0"/>
                <a:ea typeface="Tahoma" pitchFamily="34" charset="0"/>
                <a:cs typeface="Tahoma" pitchFamily="34" charset="0"/>
              </a:rPr>
              <a:t> 20 righe PER CIASCUN SOGGETTO):</a:t>
            </a:r>
          </a:p>
          <a:p>
            <a:pPr lvl="0" algn="just">
              <a:spcBef>
                <a:spcPct val="0"/>
              </a:spcBef>
              <a:defRPr/>
            </a:pPr>
            <a:endParaRPr lang="it-IT" sz="900" b="1" dirty="0" smtClean="0">
              <a:latin typeface="Tahoma" pitchFamily="34" charset="0"/>
              <a:ea typeface="Tahoma" pitchFamily="34" charset="0"/>
              <a:cs typeface="Tahoma" pitchFamily="34" charset="0"/>
            </a:endParaRPr>
          </a:p>
          <a:p>
            <a:pPr algn="just">
              <a:spcBef>
                <a:spcPct val="0"/>
              </a:spcBef>
              <a:defRPr/>
            </a:pPr>
            <a:r>
              <a:rPr lang="it-IT" sz="2000" dirty="0" smtClean="0">
                <a:latin typeface="Tahoma" pitchFamily="34" charset="0"/>
                <a:ea typeface="Tahoma" pitchFamily="34" charset="0"/>
                <a:cs typeface="Tahoma" pitchFamily="34" charset="0"/>
              </a:rPr>
              <a:t>Per il capofila e per ciascuno dei partner, diretti e indiretti, descrivere i relativi settori di attività al fine </a:t>
            </a:r>
            <a:r>
              <a:rPr lang="it-IT" sz="2000" b="1" dirty="0" smtClean="0">
                <a:solidFill>
                  <a:srgbClr val="FF0000"/>
                </a:solidFill>
                <a:latin typeface="Tahoma" pitchFamily="34" charset="0"/>
                <a:ea typeface="Tahoma" pitchFamily="34" charset="0"/>
                <a:cs typeface="Tahoma" pitchFamily="34" charset="0"/>
              </a:rPr>
              <a:t>di evidenziarne la coerenza in rapporto al </a:t>
            </a:r>
            <a:r>
              <a:rPr lang="it-IT" sz="2000" b="1" dirty="0" err="1" smtClean="0">
                <a:solidFill>
                  <a:srgbClr val="FF0000"/>
                </a:solidFill>
                <a:latin typeface="Tahoma" pitchFamily="34" charset="0"/>
                <a:ea typeface="Tahoma" pitchFamily="34" charset="0"/>
                <a:cs typeface="Tahoma" pitchFamily="34" charset="0"/>
              </a:rPr>
              <a:t>tematismo</a:t>
            </a:r>
            <a:r>
              <a:rPr lang="it-IT" sz="2000" b="1" dirty="0" smtClean="0">
                <a:solidFill>
                  <a:srgbClr val="FF0000"/>
                </a:solidFill>
                <a:latin typeface="Tahoma" pitchFamily="34" charset="0"/>
                <a:ea typeface="Tahoma" pitchFamily="34" charset="0"/>
                <a:cs typeface="Tahoma" pitchFamily="34" charset="0"/>
              </a:rPr>
              <a:t> di riferimento</a:t>
            </a:r>
            <a:r>
              <a:rPr lang="it-IT" sz="2000" dirty="0" smtClean="0">
                <a:latin typeface="Tahoma" pitchFamily="34" charset="0"/>
                <a:ea typeface="Tahoma" pitchFamily="34" charset="0"/>
                <a:cs typeface="Tahoma" pitchFamily="34" charset="0"/>
              </a:rPr>
              <a:t>. Descrivere altresì le esperienze eventualmente maturate in coerenza con il </a:t>
            </a:r>
            <a:r>
              <a:rPr lang="it-IT" sz="2000" dirty="0" err="1" smtClean="0">
                <a:latin typeface="Tahoma" pitchFamily="34" charset="0"/>
                <a:ea typeface="Tahoma" pitchFamily="34" charset="0"/>
                <a:cs typeface="Tahoma" pitchFamily="34" charset="0"/>
              </a:rPr>
              <a:t>tematismo</a:t>
            </a:r>
            <a:r>
              <a:rPr lang="it-IT" sz="2000" dirty="0" smtClean="0">
                <a:latin typeface="Tahoma" pitchFamily="34" charset="0"/>
                <a:ea typeface="Tahoma" pitchFamily="34" charset="0"/>
                <a:cs typeface="Tahoma" pitchFamily="34" charset="0"/>
              </a:rPr>
              <a:t> di riferimento.</a:t>
            </a:r>
            <a:endParaRPr lang="it-IT" sz="2400" dirty="0" smtClean="0">
              <a:latin typeface="Tahoma" pitchFamily="34" charset="0"/>
              <a:ea typeface="Tahoma" pitchFamily="34" charset="0"/>
              <a:cs typeface="Tahom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860397" y="1330310"/>
            <a:ext cx="8001056" cy="642942"/>
          </a:xfrm>
          <a:prstGeom prst="rect">
            <a:avLst/>
          </a:prstGeom>
          <a:ln>
            <a:solidFill>
              <a:srgbClr val="0066FF"/>
            </a:solidFill>
          </a:ln>
        </p:spPr>
        <p:txBody>
          <a:bodyPr vert="horz" lIns="91440" tIns="45720" rIns="91440" bIns="45720" rtlCol="0" anchor="ctr">
            <a:noAutofit/>
          </a:bodyPr>
          <a:lstStyle/>
          <a:p>
            <a:pPr algn="just">
              <a:spcBef>
                <a:spcPct val="0"/>
              </a:spcBef>
              <a:defRPr/>
            </a:pPr>
            <a:r>
              <a:rPr lang="it-IT" sz="2400" b="1" dirty="0" smtClean="0">
                <a:solidFill>
                  <a:srgbClr val="0066FF"/>
                </a:solidFill>
                <a:latin typeface="Tahoma" pitchFamily="34" charset="0"/>
                <a:ea typeface="Tahoma" pitchFamily="34" charset="0"/>
                <a:cs typeface="Tahoma" pitchFamily="34" charset="0"/>
              </a:rPr>
              <a:t>C.1) </a:t>
            </a:r>
            <a:r>
              <a:rPr lang="it-IT" sz="2000" b="1" dirty="0" smtClean="0">
                <a:solidFill>
                  <a:srgbClr val="0066FF"/>
                </a:solidFill>
                <a:latin typeface="Tahoma" pitchFamily="34" charset="0"/>
                <a:ea typeface="Tahoma" pitchFamily="34" charset="0"/>
                <a:cs typeface="Tahoma" pitchFamily="34" charset="0"/>
              </a:rPr>
              <a:t>Idea progettuale con breve descrizione delle attività previste nella loro organicità</a:t>
            </a:r>
            <a:endParaRPr lang="it-IT" sz="2400" b="1" dirty="0" smtClean="0">
              <a:solidFill>
                <a:srgbClr val="0066FF"/>
              </a:solidFill>
              <a:latin typeface="Tahoma" pitchFamily="34" charset="0"/>
              <a:ea typeface="Tahoma" pitchFamily="34" charset="0"/>
              <a:cs typeface="Tahoma" pitchFamily="34" charset="0"/>
            </a:endParaRPr>
          </a:p>
        </p:txBody>
      </p:sp>
      <p:sp>
        <p:nvSpPr>
          <p:cNvPr id="7" name="Titolo 1"/>
          <p:cNvSpPr txBox="1">
            <a:spLocks/>
          </p:cNvSpPr>
          <p:nvPr/>
        </p:nvSpPr>
        <p:spPr>
          <a:xfrm>
            <a:off x="574645" y="473054"/>
            <a:ext cx="8572560" cy="642942"/>
          </a:xfrm>
          <a:prstGeom prst="rect">
            <a:avLst/>
          </a:prstGeom>
          <a:ln>
            <a:solidFill>
              <a:srgbClr val="0066FF"/>
            </a:solidFill>
          </a:ln>
        </p:spPr>
        <p:txBody>
          <a:bodyPr vert="horz" lIns="91440" tIns="45720" rIns="91440" bIns="45720" rtlCol="0" anchor="ctr">
            <a:noAutofit/>
          </a:bodyPr>
          <a:lstStyle/>
          <a:p>
            <a:pPr marL="514350" lvl="0" indent="-514350" algn="ctr">
              <a:spcBef>
                <a:spcPct val="0"/>
              </a:spcBef>
              <a:buFont typeface="+mj-lt"/>
              <a:buAutoNum type="alphaUcPeriod" startAt="3"/>
              <a:defRPr/>
            </a:pPr>
            <a:r>
              <a:rPr lang="it-IT" sz="2800" b="1" dirty="0" smtClean="0">
                <a:solidFill>
                  <a:srgbClr val="0066FF"/>
                </a:solidFill>
                <a:effectLst>
                  <a:outerShdw blurRad="38100" dist="38100" dir="2700000" algn="tl">
                    <a:srgbClr val="000000">
                      <a:alpha val="43137"/>
                    </a:srgbClr>
                  </a:outerShdw>
                </a:effectLst>
                <a:latin typeface="Tahoma" pitchFamily="34" charset="0"/>
                <a:ea typeface="Tahoma" pitchFamily="34" charset="0"/>
                <a:cs typeface="Tahoma" pitchFamily="34" charset="0"/>
              </a:rPr>
              <a:t>DESCRIZIONE DELL’IDEA PROGETTUALE</a:t>
            </a:r>
            <a:endParaRPr lang="it-IT" sz="2800" b="1" dirty="0">
              <a:solidFill>
                <a:srgbClr val="0066FF"/>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8" name="Titolo 1"/>
          <p:cNvSpPr txBox="1">
            <a:spLocks/>
          </p:cNvSpPr>
          <p:nvPr/>
        </p:nvSpPr>
        <p:spPr>
          <a:xfrm>
            <a:off x="860397" y="2114670"/>
            <a:ext cx="8001056" cy="644400"/>
          </a:xfrm>
          <a:prstGeom prst="rect">
            <a:avLst/>
          </a:prstGeom>
          <a:ln>
            <a:solidFill>
              <a:srgbClr val="0066FF"/>
            </a:solidFill>
          </a:ln>
        </p:spPr>
        <p:txBody>
          <a:bodyPr vert="horz" lIns="91440" tIns="45720" rIns="91440" bIns="45720" rtlCol="0" anchor="ctr">
            <a:noAutofit/>
          </a:bodyPr>
          <a:lstStyle/>
          <a:p>
            <a:pPr lvl="0" algn="just">
              <a:spcBef>
                <a:spcPct val="0"/>
              </a:spcBef>
              <a:defRPr/>
            </a:pPr>
            <a:r>
              <a:rPr lang="it-IT" sz="2400" b="1" dirty="0" smtClean="0">
                <a:solidFill>
                  <a:srgbClr val="0066FF"/>
                </a:solidFill>
                <a:latin typeface="Tahoma" pitchFamily="34" charset="0"/>
                <a:ea typeface="Tahoma" pitchFamily="34" charset="0"/>
                <a:cs typeface="Tahoma" pitchFamily="34" charset="0"/>
              </a:rPr>
              <a:t>C.2) </a:t>
            </a:r>
            <a:r>
              <a:rPr lang="it-IT" sz="2000" b="1" dirty="0" smtClean="0">
                <a:solidFill>
                  <a:srgbClr val="0066FF"/>
                </a:solidFill>
                <a:latin typeface="Tahoma" pitchFamily="34" charset="0"/>
                <a:ea typeface="Tahoma" pitchFamily="34" charset="0"/>
                <a:cs typeface="Tahoma" pitchFamily="34" charset="0"/>
              </a:rPr>
              <a:t>Analisi del contesto di riferimento e dei problemi/bisogni cui si intende rispondere </a:t>
            </a:r>
            <a:endParaRPr lang="it-IT" sz="2400" b="1" dirty="0" smtClean="0">
              <a:solidFill>
                <a:srgbClr val="0066FF"/>
              </a:solidFill>
              <a:latin typeface="Tahoma" pitchFamily="34" charset="0"/>
              <a:ea typeface="Tahoma" pitchFamily="34" charset="0"/>
              <a:cs typeface="Tahoma" pitchFamily="34" charset="0"/>
            </a:endParaRPr>
          </a:p>
        </p:txBody>
      </p:sp>
      <p:sp>
        <p:nvSpPr>
          <p:cNvPr id="11" name="Titolo 1"/>
          <p:cNvSpPr txBox="1">
            <a:spLocks/>
          </p:cNvSpPr>
          <p:nvPr/>
        </p:nvSpPr>
        <p:spPr>
          <a:xfrm>
            <a:off x="860397" y="2901946"/>
            <a:ext cx="8001056" cy="644400"/>
          </a:xfrm>
          <a:prstGeom prst="rect">
            <a:avLst/>
          </a:prstGeom>
          <a:ln>
            <a:solidFill>
              <a:srgbClr val="0066FF"/>
            </a:solidFill>
          </a:ln>
        </p:spPr>
        <p:txBody>
          <a:bodyPr vert="horz" lIns="91440" tIns="45720" rIns="91440" bIns="45720" rtlCol="0" anchor="ctr">
            <a:noAutofit/>
          </a:bodyPr>
          <a:lstStyle/>
          <a:p>
            <a:pPr algn="just">
              <a:spcBef>
                <a:spcPct val="0"/>
              </a:spcBef>
              <a:defRPr/>
            </a:pPr>
            <a:r>
              <a:rPr lang="it-IT" sz="2400" b="1" dirty="0" smtClean="0">
                <a:solidFill>
                  <a:srgbClr val="0066FF"/>
                </a:solidFill>
                <a:latin typeface="Tahoma" pitchFamily="34" charset="0"/>
                <a:ea typeface="Tahoma" pitchFamily="34" charset="0"/>
                <a:cs typeface="Tahoma" pitchFamily="34" charset="0"/>
              </a:rPr>
              <a:t>C.3) </a:t>
            </a:r>
            <a:r>
              <a:rPr lang="it-IT" sz="2000" b="1" dirty="0" smtClean="0">
                <a:solidFill>
                  <a:srgbClr val="0066FF"/>
                </a:solidFill>
                <a:latin typeface="Tahoma" pitchFamily="34" charset="0"/>
                <a:ea typeface="Tahoma" pitchFamily="34" charset="0"/>
                <a:cs typeface="Tahoma" pitchFamily="34" charset="0"/>
              </a:rPr>
              <a:t>Motivazioni per le quali l’idea progettuale è rilevante per la comunità di riferimento </a:t>
            </a:r>
          </a:p>
        </p:txBody>
      </p:sp>
      <p:sp>
        <p:nvSpPr>
          <p:cNvPr id="12" name="Titolo 1"/>
          <p:cNvSpPr txBox="1">
            <a:spLocks/>
          </p:cNvSpPr>
          <p:nvPr/>
        </p:nvSpPr>
        <p:spPr>
          <a:xfrm>
            <a:off x="860397" y="3687764"/>
            <a:ext cx="8001056" cy="644400"/>
          </a:xfrm>
          <a:prstGeom prst="rect">
            <a:avLst/>
          </a:prstGeom>
          <a:ln>
            <a:solidFill>
              <a:srgbClr val="0066FF"/>
            </a:solidFill>
          </a:ln>
        </p:spPr>
        <p:txBody>
          <a:bodyPr vert="horz" lIns="91440" tIns="45720" rIns="91440" bIns="45720" rtlCol="0" anchor="ctr">
            <a:noAutofit/>
          </a:bodyPr>
          <a:lstStyle/>
          <a:p>
            <a:pPr lvl="0" algn="just">
              <a:spcBef>
                <a:spcPct val="0"/>
              </a:spcBef>
              <a:defRPr/>
            </a:pPr>
            <a:r>
              <a:rPr lang="it-IT" sz="2400" b="1" dirty="0" smtClean="0">
                <a:solidFill>
                  <a:srgbClr val="0066FF"/>
                </a:solidFill>
                <a:latin typeface="Tahoma" pitchFamily="34" charset="0"/>
                <a:ea typeface="Tahoma" pitchFamily="34" charset="0"/>
                <a:cs typeface="Tahoma" pitchFamily="34" charset="0"/>
              </a:rPr>
              <a:t>C.4) </a:t>
            </a:r>
            <a:r>
              <a:rPr lang="it-IT" sz="2000" b="1" dirty="0" smtClean="0">
                <a:solidFill>
                  <a:srgbClr val="0066FF"/>
                </a:solidFill>
                <a:latin typeface="Tahoma" pitchFamily="34" charset="0"/>
                <a:ea typeface="Tahoma" pitchFamily="34" charset="0"/>
                <a:cs typeface="Tahoma" pitchFamily="34" charset="0"/>
              </a:rPr>
              <a:t>Obiettivi specifici che si intendono raggiungere e risultati attesi dell’idea progettuale</a:t>
            </a:r>
          </a:p>
        </p:txBody>
      </p:sp>
      <p:sp>
        <p:nvSpPr>
          <p:cNvPr id="14" name="Titolo 1"/>
          <p:cNvSpPr txBox="1">
            <a:spLocks/>
          </p:cNvSpPr>
          <p:nvPr/>
        </p:nvSpPr>
        <p:spPr>
          <a:xfrm>
            <a:off x="860397" y="4472124"/>
            <a:ext cx="8001056" cy="644400"/>
          </a:xfrm>
          <a:prstGeom prst="rect">
            <a:avLst/>
          </a:prstGeom>
          <a:ln>
            <a:solidFill>
              <a:srgbClr val="0066FF"/>
            </a:solidFill>
          </a:ln>
        </p:spPr>
        <p:txBody>
          <a:bodyPr vert="horz" lIns="91440" tIns="45720" rIns="91440" bIns="45720" rtlCol="0" anchor="ctr">
            <a:noAutofit/>
          </a:bodyPr>
          <a:lstStyle/>
          <a:p>
            <a:pPr lvl="0" algn="just">
              <a:spcBef>
                <a:spcPct val="0"/>
              </a:spcBef>
              <a:defRPr/>
            </a:pPr>
            <a:r>
              <a:rPr lang="it-IT" sz="2400" b="1" dirty="0" smtClean="0">
                <a:solidFill>
                  <a:srgbClr val="0066FF"/>
                </a:solidFill>
                <a:latin typeface="Tahoma" pitchFamily="34" charset="0"/>
                <a:ea typeface="Tahoma" pitchFamily="34" charset="0"/>
                <a:cs typeface="Tahoma" pitchFamily="34" charset="0"/>
              </a:rPr>
              <a:t>C.5) </a:t>
            </a:r>
            <a:r>
              <a:rPr lang="it-IT" sz="2000" b="1" dirty="0" smtClean="0">
                <a:solidFill>
                  <a:srgbClr val="0066FF"/>
                </a:solidFill>
                <a:latin typeface="Tahoma" pitchFamily="34" charset="0"/>
                <a:ea typeface="Tahoma" pitchFamily="34" charset="0"/>
                <a:cs typeface="Tahoma" pitchFamily="34" charset="0"/>
              </a:rPr>
              <a:t>Attività che si intendono realizzare nell’ambito dell’idea progettuale</a:t>
            </a:r>
          </a:p>
        </p:txBody>
      </p:sp>
      <p:sp>
        <p:nvSpPr>
          <p:cNvPr id="15" name="Titolo 1"/>
          <p:cNvSpPr txBox="1">
            <a:spLocks/>
          </p:cNvSpPr>
          <p:nvPr/>
        </p:nvSpPr>
        <p:spPr>
          <a:xfrm>
            <a:off x="860397" y="5257942"/>
            <a:ext cx="8001056" cy="430086"/>
          </a:xfrm>
          <a:prstGeom prst="rect">
            <a:avLst/>
          </a:prstGeom>
          <a:ln>
            <a:solidFill>
              <a:srgbClr val="0066FF"/>
            </a:solidFill>
          </a:ln>
        </p:spPr>
        <p:txBody>
          <a:bodyPr vert="horz" lIns="91440" tIns="45720" rIns="91440" bIns="45720" rtlCol="0" anchor="ctr">
            <a:noAutofit/>
          </a:bodyPr>
          <a:lstStyle/>
          <a:p>
            <a:pPr lvl="0" algn="just">
              <a:spcBef>
                <a:spcPct val="0"/>
              </a:spcBef>
              <a:defRPr/>
            </a:pPr>
            <a:r>
              <a:rPr lang="it-IT" sz="2400" b="1" dirty="0" smtClean="0">
                <a:solidFill>
                  <a:srgbClr val="0066FF"/>
                </a:solidFill>
                <a:latin typeface="Tahoma" pitchFamily="34" charset="0"/>
                <a:ea typeface="Tahoma" pitchFamily="34" charset="0"/>
                <a:cs typeface="Tahoma" pitchFamily="34" charset="0"/>
              </a:rPr>
              <a:t>C.6) </a:t>
            </a:r>
            <a:r>
              <a:rPr lang="it-IT" sz="2000" b="1" dirty="0" smtClean="0">
                <a:solidFill>
                  <a:srgbClr val="0066FF"/>
                </a:solidFill>
                <a:latin typeface="Tahoma" pitchFamily="34" charset="0"/>
                <a:ea typeface="Tahoma" pitchFamily="34" charset="0"/>
                <a:cs typeface="Tahoma" pitchFamily="34" charset="0"/>
              </a:rPr>
              <a:t>Localizzazione territoriale dell’idea progettuale</a:t>
            </a:r>
          </a:p>
        </p:txBody>
      </p:sp>
      <p:sp>
        <p:nvSpPr>
          <p:cNvPr id="16" name="Titolo 1"/>
          <p:cNvSpPr txBox="1">
            <a:spLocks/>
          </p:cNvSpPr>
          <p:nvPr/>
        </p:nvSpPr>
        <p:spPr>
          <a:xfrm>
            <a:off x="860397" y="5829446"/>
            <a:ext cx="8001056" cy="430086"/>
          </a:xfrm>
          <a:prstGeom prst="rect">
            <a:avLst/>
          </a:prstGeom>
          <a:ln>
            <a:solidFill>
              <a:srgbClr val="0066FF"/>
            </a:solidFill>
          </a:ln>
        </p:spPr>
        <p:txBody>
          <a:bodyPr vert="horz" lIns="91440" tIns="45720" rIns="91440" bIns="45720" rtlCol="0" anchor="ctr">
            <a:noAutofit/>
          </a:bodyPr>
          <a:lstStyle/>
          <a:p>
            <a:pPr algn="just">
              <a:spcBef>
                <a:spcPct val="0"/>
              </a:spcBef>
              <a:defRPr/>
            </a:pPr>
            <a:r>
              <a:rPr lang="it-IT" sz="2400" b="1" dirty="0" smtClean="0">
                <a:solidFill>
                  <a:srgbClr val="0066FF"/>
                </a:solidFill>
                <a:latin typeface="Tahoma" pitchFamily="34" charset="0"/>
                <a:ea typeface="Tahoma" pitchFamily="34" charset="0"/>
                <a:cs typeface="Tahoma" pitchFamily="34" charset="0"/>
              </a:rPr>
              <a:t>C.7) </a:t>
            </a:r>
            <a:r>
              <a:rPr lang="it-IT" sz="2000" b="1" dirty="0" smtClean="0">
                <a:solidFill>
                  <a:srgbClr val="0066FF"/>
                </a:solidFill>
                <a:latin typeface="Tahoma" pitchFamily="34" charset="0"/>
                <a:ea typeface="Tahoma" pitchFamily="34" charset="0"/>
                <a:cs typeface="Tahoma" pitchFamily="34" charset="0"/>
              </a:rPr>
              <a:t>Ulteriori informazioni ritenute utili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allunigiana.png"/>
          <p:cNvPicPr>
            <a:picLocks noChangeAspect="1"/>
          </p:cNvPicPr>
          <p:nvPr/>
        </p:nvPicPr>
        <p:blipFill>
          <a:blip r:embed="rId3" cstate="print"/>
          <a:stretch>
            <a:fillRect/>
          </a:stretch>
        </p:blipFill>
        <p:spPr>
          <a:xfrm>
            <a:off x="2503471" y="6115820"/>
            <a:ext cx="2214578" cy="572339"/>
          </a:xfrm>
          <a:prstGeom prst="rect">
            <a:avLst/>
          </a:prstGeom>
          <a:solidFill>
            <a:schemeClr val="accent1">
              <a:lumMod val="75000"/>
            </a:schemeClr>
          </a:solidFill>
        </p:spPr>
      </p:pic>
      <p:pic>
        <p:nvPicPr>
          <p:cNvPr id="10" name="Immagine 9" descr="Testata PSR 2014-2020"/>
          <p:cNvPicPr>
            <a:picLocks noChangeAspect="1" noChangeArrowheads="1"/>
          </p:cNvPicPr>
          <p:nvPr/>
        </p:nvPicPr>
        <p:blipFill>
          <a:blip r:embed="rId4"/>
          <a:srcRect/>
          <a:stretch>
            <a:fillRect/>
          </a:stretch>
        </p:blipFill>
        <p:spPr bwMode="auto">
          <a:xfrm>
            <a:off x="4932363" y="6098796"/>
            <a:ext cx="2357454" cy="589364"/>
          </a:xfrm>
          <a:prstGeom prst="rect">
            <a:avLst/>
          </a:prstGeom>
          <a:noFill/>
          <a:ln w="9525">
            <a:noFill/>
            <a:miter lim="800000"/>
            <a:headEnd/>
            <a:tailEnd/>
          </a:ln>
        </p:spPr>
      </p:pic>
      <p:sp>
        <p:nvSpPr>
          <p:cNvPr id="7" name="Titolo 1"/>
          <p:cNvSpPr txBox="1">
            <a:spLocks/>
          </p:cNvSpPr>
          <p:nvPr/>
        </p:nvSpPr>
        <p:spPr>
          <a:xfrm>
            <a:off x="574645" y="544492"/>
            <a:ext cx="8643998" cy="5143536"/>
          </a:xfrm>
          <a:prstGeom prst="rect">
            <a:avLst/>
          </a:prstGeom>
          <a:ln>
            <a:solidFill>
              <a:srgbClr val="0066FF"/>
            </a:solidFill>
          </a:ln>
        </p:spPr>
        <p:txBody>
          <a:bodyPr vert="horz" lIns="91440" tIns="45720" rIns="91440" bIns="45720" rtlCol="0" anchor="ctr">
            <a:noAutofit/>
          </a:bodyPr>
          <a:lstStyle/>
          <a:p>
            <a:pPr algn="just">
              <a:spcBef>
                <a:spcPct val="0"/>
              </a:spcBef>
              <a:defRPr/>
            </a:pPr>
            <a:r>
              <a:rPr lang="it-IT" sz="2400" b="1" dirty="0" smtClean="0">
                <a:solidFill>
                  <a:srgbClr val="0066FF"/>
                </a:solidFill>
                <a:latin typeface="Tahoma" pitchFamily="34" charset="0"/>
                <a:ea typeface="Tahoma" pitchFamily="34" charset="0"/>
                <a:cs typeface="Tahoma" pitchFamily="34" charset="0"/>
              </a:rPr>
              <a:t>C.1) IDEA PROGETTUALE CON BREVE DESCRIZIONE DELLE ATTIVITÀ PREVISTE NELLA LORO ORGANICITÀ </a:t>
            </a:r>
            <a:r>
              <a:rPr lang="it-IT" sz="2400" b="1" dirty="0" smtClean="0">
                <a:latin typeface="Tahoma" pitchFamily="34" charset="0"/>
                <a:ea typeface="Tahoma" pitchFamily="34" charset="0"/>
                <a:cs typeface="Tahoma" pitchFamily="34" charset="0"/>
              </a:rPr>
              <a:t>(</a:t>
            </a:r>
            <a:r>
              <a:rPr lang="it-IT" sz="2400" b="1" dirty="0" err="1" smtClean="0">
                <a:latin typeface="Tahoma" pitchFamily="34" charset="0"/>
                <a:ea typeface="Tahoma" pitchFamily="34" charset="0"/>
                <a:cs typeface="Tahoma" pitchFamily="34" charset="0"/>
              </a:rPr>
              <a:t>max</a:t>
            </a:r>
            <a:r>
              <a:rPr lang="it-IT" sz="2400" b="1" dirty="0" smtClean="0">
                <a:latin typeface="Tahoma" pitchFamily="34" charset="0"/>
                <a:ea typeface="Tahoma" pitchFamily="34" charset="0"/>
                <a:cs typeface="Tahoma" pitchFamily="34" charset="0"/>
              </a:rPr>
              <a:t> 90 righe):</a:t>
            </a:r>
          </a:p>
          <a:p>
            <a:pPr algn="just">
              <a:spcBef>
                <a:spcPct val="0"/>
              </a:spcBef>
              <a:defRPr/>
            </a:pPr>
            <a:endParaRPr lang="it-IT" sz="1000" b="1" dirty="0" smtClean="0">
              <a:latin typeface="Tahoma" pitchFamily="34" charset="0"/>
              <a:ea typeface="Tahoma" pitchFamily="34" charset="0"/>
              <a:cs typeface="Tahoma" pitchFamily="34" charset="0"/>
            </a:endParaRPr>
          </a:p>
          <a:p>
            <a:pPr algn="just">
              <a:spcBef>
                <a:spcPct val="0"/>
              </a:spcBef>
              <a:defRPr/>
            </a:pPr>
            <a:r>
              <a:rPr lang="it-IT" sz="2000" dirty="0" smtClean="0">
                <a:latin typeface="Tahoma" pitchFamily="34" charset="0"/>
                <a:ea typeface="Tahoma" pitchFamily="34" charset="0"/>
                <a:cs typeface="Tahoma" pitchFamily="34" charset="0"/>
              </a:rPr>
              <a:t>Questa sezione risponde allo scopo di offrire una panoramica esaustiva degli elementi principali che caratterizzano l’idea progettuale.</a:t>
            </a:r>
          </a:p>
          <a:p>
            <a:pPr algn="just">
              <a:spcBef>
                <a:spcPct val="0"/>
              </a:spcBef>
              <a:defRPr/>
            </a:pPr>
            <a:endParaRPr lang="it-IT" sz="1000" dirty="0" smtClean="0">
              <a:latin typeface="Tahoma" pitchFamily="34" charset="0"/>
              <a:ea typeface="Tahoma" pitchFamily="34" charset="0"/>
              <a:cs typeface="Tahoma" pitchFamily="34" charset="0"/>
            </a:endParaRPr>
          </a:p>
          <a:p>
            <a:pPr algn="just">
              <a:spcBef>
                <a:spcPct val="0"/>
              </a:spcBef>
              <a:defRPr/>
            </a:pPr>
            <a:r>
              <a:rPr lang="it-IT" sz="2000" dirty="0" smtClean="0">
                <a:latin typeface="Tahoma" pitchFamily="34" charset="0"/>
                <a:ea typeface="Tahoma" pitchFamily="34" charset="0"/>
                <a:cs typeface="Tahoma" pitchFamily="34" charset="0"/>
              </a:rPr>
              <a:t>Viene richiesta una </a:t>
            </a:r>
            <a:r>
              <a:rPr lang="it-IT" sz="2000" b="1" u="sng" dirty="0" smtClean="0">
                <a:solidFill>
                  <a:srgbClr val="FF0000"/>
                </a:solidFill>
                <a:latin typeface="Tahoma" pitchFamily="34" charset="0"/>
                <a:ea typeface="Tahoma" pitchFamily="34" charset="0"/>
                <a:cs typeface="Tahoma" pitchFamily="34" charset="0"/>
              </a:rPr>
              <a:t>descrizione sintetica dell’idea progettuale</a:t>
            </a:r>
            <a:r>
              <a:rPr lang="it-IT" sz="2000" dirty="0" smtClean="0">
                <a:solidFill>
                  <a:srgbClr val="FF0000"/>
                </a:solidFill>
                <a:latin typeface="Tahoma" pitchFamily="34" charset="0"/>
                <a:ea typeface="Tahoma" pitchFamily="34" charset="0"/>
                <a:cs typeface="Tahoma" pitchFamily="34" charset="0"/>
              </a:rPr>
              <a:t>,</a:t>
            </a:r>
            <a:r>
              <a:rPr lang="it-IT" sz="2000" dirty="0" smtClean="0">
                <a:latin typeface="Tahoma" pitchFamily="34" charset="0"/>
                <a:ea typeface="Tahoma" pitchFamily="34" charset="0"/>
                <a:cs typeface="Tahoma" pitchFamily="34" charset="0"/>
              </a:rPr>
              <a:t> che sia allo stesso tempo completa ed esaustiva. Gli elementi da descrivere sono i seguenti: la</a:t>
            </a:r>
            <a:r>
              <a:rPr lang="it-IT" sz="2000" b="1" u="sng" dirty="0" smtClean="0">
                <a:latin typeface="Tahoma" pitchFamily="34" charset="0"/>
                <a:ea typeface="Tahoma" pitchFamily="34" charset="0"/>
                <a:cs typeface="Tahoma" pitchFamily="34" charset="0"/>
              </a:rPr>
              <a:t> motivazione </a:t>
            </a:r>
            <a:r>
              <a:rPr lang="it-IT" sz="2000" dirty="0" smtClean="0">
                <a:latin typeface="Tahoma" pitchFamily="34" charset="0"/>
                <a:ea typeface="Tahoma" pitchFamily="34" charset="0"/>
                <a:cs typeface="Tahoma" pitchFamily="34" charset="0"/>
              </a:rPr>
              <a:t>che sta alla base dell’idea progettuale + gli eventuali </a:t>
            </a:r>
            <a:r>
              <a:rPr lang="it-IT" sz="2000" b="1" u="sng" dirty="0" smtClean="0">
                <a:latin typeface="Tahoma" pitchFamily="34" charset="0"/>
                <a:ea typeface="Tahoma" pitchFamily="34" charset="0"/>
                <a:cs typeface="Tahoma" pitchFamily="34" charset="0"/>
              </a:rPr>
              <a:t>obiettivi specifici </a:t>
            </a:r>
            <a:r>
              <a:rPr lang="it-IT" sz="2000" dirty="0" smtClean="0">
                <a:latin typeface="Tahoma" pitchFamily="34" charset="0"/>
                <a:ea typeface="Tahoma" pitchFamily="34" charset="0"/>
                <a:cs typeface="Tahoma" pitchFamily="34" charset="0"/>
              </a:rPr>
              <a:t>+ le </a:t>
            </a:r>
            <a:r>
              <a:rPr lang="it-IT" sz="2000" b="1" u="sng" dirty="0" smtClean="0">
                <a:latin typeface="Tahoma" pitchFamily="34" charset="0"/>
                <a:ea typeface="Tahoma" pitchFamily="34" charset="0"/>
                <a:cs typeface="Tahoma" pitchFamily="34" charset="0"/>
              </a:rPr>
              <a:t>attività concrete </a:t>
            </a:r>
            <a:r>
              <a:rPr lang="it-IT" sz="2000" dirty="0" smtClean="0">
                <a:latin typeface="Tahoma" pitchFamily="34" charset="0"/>
                <a:ea typeface="Tahoma" pitchFamily="34" charset="0"/>
                <a:cs typeface="Tahoma" pitchFamily="34" charset="0"/>
              </a:rPr>
              <a:t>che si intendono realizzare  + i </a:t>
            </a:r>
            <a:r>
              <a:rPr lang="it-IT" sz="2000" b="1" u="sng" dirty="0" smtClean="0">
                <a:latin typeface="Tahoma" pitchFamily="34" charset="0"/>
                <a:ea typeface="Tahoma" pitchFamily="34" charset="0"/>
                <a:cs typeface="Tahoma" pitchFamily="34" charset="0"/>
              </a:rPr>
              <a:t>risultati attesi</a:t>
            </a:r>
            <a:r>
              <a:rPr lang="it-IT" sz="2000" dirty="0" smtClean="0">
                <a:latin typeface="Tahoma" pitchFamily="34" charset="0"/>
                <a:ea typeface="Tahoma" pitchFamily="34" charset="0"/>
                <a:cs typeface="Tahoma" pitchFamily="34" charset="0"/>
              </a:rPr>
              <a:t> + il </a:t>
            </a:r>
            <a:r>
              <a:rPr lang="it-IT" sz="2000" b="1" u="sng" dirty="0" smtClean="0">
                <a:latin typeface="Tahoma" pitchFamily="34" charset="0"/>
                <a:ea typeface="Tahoma" pitchFamily="34" charset="0"/>
                <a:cs typeface="Tahoma" pitchFamily="34" charset="0"/>
              </a:rPr>
              <a:t>cambiamento previsto a seguito della realizzazione dell’idea progettuale.</a:t>
            </a:r>
          </a:p>
          <a:p>
            <a:pPr algn="just">
              <a:spcBef>
                <a:spcPct val="0"/>
              </a:spcBef>
              <a:defRPr/>
            </a:pPr>
            <a:endParaRPr lang="it-IT" sz="900" dirty="0" smtClean="0">
              <a:latin typeface="Tahoma" pitchFamily="34" charset="0"/>
              <a:ea typeface="Tahoma" pitchFamily="34" charset="0"/>
              <a:cs typeface="Tahoma" pitchFamily="34" charset="0"/>
            </a:endParaRPr>
          </a:p>
          <a:p>
            <a:pPr algn="just">
              <a:spcBef>
                <a:spcPct val="0"/>
              </a:spcBef>
              <a:defRPr/>
            </a:pPr>
            <a:r>
              <a:rPr lang="it-IT" sz="2000" dirty="0" smtClean="0">
                <a:latin typeface="Tahoma" pitchFamily="34" charset="0"/>
                <a:ea typeface="Tahoma" pitchFamily="34" charset="0"/>
                <a:cs typeface="Tahoma" pitchFamily="34" charset="0"/>
              </a:rPr>
              <a:t>Questa sezione del formulario può essere compilata dopo aver completato le sezioni seguenti in modo da non correre il rischio di dimenticare qualche informazione importante.</a:t>
            </a:r>
            <a:endParaRPr lang="it-IT" sz="2400" dirty="0" smtClean="0">
              <a:latin typeface="Tahoma" pitchFamily="34" charset="0"/>
              <a:ea typeface="Tahoma" pitchFamily="34" charset="0"/>
              <a:cs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allunigiana.png"/>
          <p:cNvPicPr>
            <a:picLocks noChangeAspect="1"/>
          </p:cNvPicPr>
          <p:nvPr/>
        </p:nvPicPr>
        <p:blipFill>
          <a:blip r:embed="rId3" cstate="print"/>
          <a:stretch>
            <a:fillRect/>
          </a:stretch>
        </p:blipFill>
        <p:spPr>
          <a:xfrm>
            <a:off x="2503471" y="6115820"/>
            <a:ext cx="2214578" cy="572339"/>
          </a:xfrm>
          <a:prstGeom prst="rect">
            <a:avLst/>
          </a:prstGeom>
          <a:solidFill>
            <a:schemeClr val="accent1">
              <a:lumMod val="75000"/>
            </a:schemeClr>
          </a:solidFill>
        </p:spPr>
      </p:pic>
      <p:pic>
        <p:nvPicPr>
          <p:cNvPr id="10" name="Immagine 9" descr="Testata PSR 2014-2020"/>
          <p:cNvPicPr>
            <a:picLocks noChangeAspect="1" noChangeArrowheads="1"/>
          </p:cNvPicPr>
          <p:nvPr/>
        </p:nvPicPr>
        <p:blipFill>
          <a:blip r:embed="rId4"/>
          <a:srcRect/>
          <a:stretch>
            <a:fillRect/>
          </a:stretch>
        </p:blipFill>
        <p:spPr bwMode="auto">
          <a:xfrm>
            <a:off x="4932363" y="6098796"/>
            <a:ext cx="2357454" cy="589364"/>
          </a:xfrm>
          <a:prstGeom prst="rect">
            <a:avLst/>
          </a:prstGeom>
          <a:noFill/>
          <a:ln w="9525">
            <a:noFill/>
            <a:miter lim="800000"/>
            <a:headEnd/>
            <a:tailEnd/>
          </a:ln>
        </p:spPr>
      </p:pic>
      <p:sp>
        <p:nvSpPr>
          <p:cNvPr id="7" name="Titolo 1"/>
          <p:cNvSpPr txBox="1">
            <a:spLocks/>
          </p:cNvSpPr>
          <p:nvPr/>
        </p:nvSpPr>
        <p:spPr>
          <a:xfrm>
            <a:off x="574645" y="544492"/>
            <a:ext cx="8643998" cy="3500462"/>
          </a:xfrm>
          <a:prstGeom prst="rect">
            <a:avLst/>
          </a:prstGeom>
          <a:ln>
            <a:solidFill>
              <a:srgbClr val="0066FF"/>
            </a:solidFill>
          </a:ln>
        </p:spPr>
        <p:txBody>
          <a:bodyPr vert="horz" lIns="91440" tIns="45720" rIns="91440" bIns="45720" rtlCol="0" anchor="ctr">
            <a:noAutofit/>
          </a:bodyPr>
          <a:lstStyle/>
          <a:p>
            <a:pPr lvl="0" algn="just">
              <a:spcBef>
                <a:spcPct val="0"/>
              </a:spcBef>
              <a:defRPr/>
            </a:pPr>
            <a:r>
              <a:rPr lang="it-IT" sz="2400" b="1" dirty="0" smtClean="0">
                <a:solidFill>
                  <a:srgbClr val="0066FF"/>
                </a:solidFill>
                <a:latin typeface="Tahoma" pitchFamily="34" charset="0"/>
                <a:ea typeface="Tahoma" pitchFamily="34" charset="0"/>
                <a:cs typeface="Tahoma" pitchFamily="34" charset="0"/>
              </a:rPr>
              <a:t>C.2) ANALISI DEL CONTESTO </a:t>
            </a:r>
            <a:r>
              <a:rPr lang="it-IT" sz="2400" b="1" dirty="0" err="1" smtClean="0">
                <a:solidFill>
                  <a:srgbClr val="0066FF"/>
                </a:solidFill>
                <a:latin typeface="Tahoma" pitchFamily="34" charset="0"/>
                <a:ea typeface="Tahoma" pitchFamily="34" charset="0"/>
                <a:cs typeface="Tahoma" pitchFamily="34" charset="0"/>
              </a:rPr>
              <a:t>DI</a:t>
            </a:r>
            <a:r>
              <a:rPr lang="it-IT" sz="2400" b="1" dirty="0" smtClean="0">
                <a:solidFill>
                  <a:srgbClr val="0066FF"/>
                </a:solidFill>
                <a:latin typeface="Tahoma" pitchFamily="34" charset="0"/>
                <a:ea typeface="Tahoma" pitchFamily="34" charset="0"/>
                <a:cs typeface="Tahoma" pitchFamily="34" charset="0"/>
              </a:rPr>
              <a:t> RIFERIMENTO E DEI PROBLEMI/BISOGNI CUI SI INTENDE RISPONDERE </a:t>
            </a:r>
            <a:r>
              <a:rPr lang="it-IT" sz="2400" b="1" dirty="0" smtClean="0">
                <a:latin typeface="Tahoma" pitchFamily="34" charset="0"/>
                <a:ea typeface="Tahoma" pitchFamily="34" charset="0"/>
                <a:cs typeface="Tahoma" pitchFamily="34" charset="0"/>
              </a:rPr>
              <a:t>(</a:t>
            </a:r>
            <a:r>
              <a:rPr lang="it-IT" sz="2400" b="1" dirty="0" err="1" smtClean="0">
                <a:latin typeface="Tahoma" pitchFamily="34" charset="0"/>
                <a:ea typeface="Tahoma" pitchFamily="34" charset="0"/>
                <a:cs typeface="Tahoma" pitchFamily="34" charset="0"/>
              </a:rPr>
              <a:t>max</a:t>
            </a:r>
            <a:r>
              <a:rPr lang="it-IT" sz="2400" b="1" dirty="0" smtClean="0">
                <a:latin typeface="Tahoma" pitchFamily="34" charset="0"/>
                <a:ea typeface="Tahoma" pitchFamily="34" charset="0"/>
                <a:cs typeface="Tahoma" pitchFamily="34" charset="0"/>
              </a:rPr>
              <a:t> 45 righe): </a:t>
            </a:r>
          </a:p>
          <a:p>
            <a:pPr lvl="0" algn="just">
              <a:spcBef>
                <a:spcPct val="0"/>
              </a:spcBef>
              <a:defRPr/>
            </a:pPr>
            <a:endParaRPr lang="it-IT" sz="1000" b="1" dirty="0" smtClean="0">
              <a:latin typeface="Tahoma" pitchFamily="34" charset="0"/>
              <a:ea typeface="Tahoma" pitchFamily="34" charset="0"/>
              <a:cs typeface="Tahoma" pitchFamily="34" charset="0"/>
            </a:endParaRPr>
          </a:p>
          <a:p>
            <a:pPr lvl="0" algn="just">
              <a:spcBef>
                <a:spcPct val="0"/>
              </a:spcBef>
              <a:defRPr/>
            </a:pPr>
            <a:r>
              <a:rPr lang="it-IT" sz="2000" dirty="0" smtClean="0">
                <a:latin typeface="Tahoma" pitchFamily="34" charset="0"/>
                <a:ea typeface="Tahoma" pitchFamily="34" charset="0"/>
                <a:cs typeface="Tahoma" pitchFamily="34" charset="0"/>
              </a:rPr>
              <a:t>In questa sezione si richiede di individuare gli </a:t>
            </a:r>
            <a:r>
              <a:rPr lang="it-IT" sz="2000" b="1" u="sng" dirty="0" smtClean="0">
                <a:solidFill>
                  <a:srgbClr val="FF0000"/>
                </a:solidFill>
                <a:latin typeface="Tahoma" pitchFamily="34" charset="0"/>
                <a:ea typeface="Tahoma" pitchFamily="34" charset="0"/>
                <a:cs typeface="Tahoma" pitchFamily="34" charset="0"/>
              </a:rPr>
              <a:t>elementi del contesto di riferimento in cui nasce l'idea progettuale.</a:t>
            </a:r>
            <a:r>
              <a:rPr lang="it-IT" sz="2000" dirty="0" smtClean="0">
                <a:solidFill>
                  <a:srgbClr val="FF0000"/>
                </a:solidFill>
                <a:latin typeface="Tahoma" pitchFamily="34" charset="0"/>
                <a:ea typeface="Tahoma" pitchFamily="34" charset="0"/>
                <a:cs typeface="Tahoma" pitchFamily="34" charset="0"/>
              </a:rPr>
              <a:t> </a:t>
            </a:r>
          </a:p>
          <a:p>
            <a:pPr algn="just">
              <a:spcBef>
                <a:spcPct val="0"/>
              </a:spcBef>
              <a:defRPr/>
            </a:pPr>
            <a:endParaRPr lang="it-IT" sz="1000" dirty="0" smtClean="0">
              <a:latin typeface="Tahoma" pitchFamily="34" charset="0"/>
              <a:ea typeface="Tahoma" pitchFamily="34" charset="0"/>
              <a:cs typeface="Tahoma" pitchFamily="34" charset="0"/>
            </a:endParaRPr>
          </a:p>
          <a:p>
            <a:pPr algn="just">
              <a:spcBef>
                <a:spcPct val="0"/>
              </a:spcBef>
              <a:defRPr/>
            </a:pPr>
            <a:r>
              <a:rPr lang="it-IT" sz="2000" dirty="0" smtClean="0">
                <a:latin typeface="Tahoma" pitchFamily="34" charset="0"/>
                <a:ea typeface="Tahoma" pitchFamily="34" charset="0"/>
                <a:cs typeface="Tahoma" pitchFamily="34" charset="0"/>
              </a:rPr>
              <a:t>Si tratta di mettere a fuoco le risorse, il patrimonio materiale o immateriale da rigenerare; le competenze, le abilità, i beni comuni da valorizzare e i beni che la comunità trasformerà in beni comuni con l'azione di cura e di gestione collettiva. Raccontare il contesto che nutre l'idea progettuale.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allunigiana.png"/>
          <p:cNvPicPr>
            <a:picLocks noChangeAspect="1"/>
          </p:cNvPicPr>
          <p:nvPr/>
        </p:nvPicPr>
        <p:blipFill>
          <a:blip r:embed="rId3" cstate="print"/>
          <a:stretch>
            <a:fillRect/>
          </a:stretch>
        </p:blipFill>
        <p:spPr>
          <a:xfrm>
            <a:off x="2503471" y="6115820"/>
            <a:ext cx="2214578" cy="572339"/>
          </a:xfrm>
          <a:prstGeom prst="rect">
            <a:avLst/>
          </a:prstGeom>
          <a:solidFill>
            <a:schemeClr val="accent1">
              <a:lumMod val="75000"/>
            </a:schemeClr>
          </a:solidFill>
        </p:spPr>
      </p:pic>
      <p:pic>
        <p:nvPicPr>
          <p:cNvPr id="10" name="Immagine 9" descr="Testata PSR 2014-2020"/>
          <p:cNvPicPr>
            <a:picLocks noChangeAspect="1" noChangeArrowheads="1"/>
          </p:cNvPicPr>
          <p:nvPr/>
        </p:nvPicPr>
        <p:blipFill>
          <a:blip r:embed="rId4"/>
          <a:srcRect/>
          <a:stretch>
            <a:fillRect/>
          </a:stretch>
        </p:blipFill>
        <p:spPr bwMode="auto">
          <a:xfrm>
            <a:off x="4932363" y="6098796"/>
            <a:ext cx="2357454" cy="589364"/>
          </a:xfrm>
          <a:prstGeom prst="rect">
            <a:avLst/>
          </a:prstGeom>
          <a:noFill/>
          <a:ln w="9525">
            <a:noFill/>
            <a:miter lim="800000"/>
            <a:headEnd/>
            <a:tailEnd/>
          </a:ln>
        </p:spPr>
      </p:pic>
      <p:sp>
        <p:nvSpPr>
          <p:cNvPr id="7" name="Titolo 1"/>
          <p:cNvSpPr txBox="1">
            <a:spLocks/>
          </p:cNvSpPr>
          <p:nvPr/>
        </p:nvSpPr>
        <p:spPr>
          <a:xfrm>
            <a:off x="574645" y="544492"/>
            <a:ext cx="8643998" cy="3500462"/>
          </a:xfrm>
          <a:prstGeom prst="rect">
            <a:avLst/>
          </a:prstGeom>
          <a:ln>
            <a:solidFill>
              <a:srgbClr val="0066FF"/>
            </a:solidFill>
          </a:ln>
        </p:spPr>
        <p:txBody>
          <a:bodyPr vert="horz" lIns="91440" tIns="45720" rIns="91440" bIns="45720" rtlCol="0" anchor="ctr">
            <a:noAutofit/>
          </a:bodyPr>
          <a:lstStyle/>
          <a:p>
            <a:pPr lvl="0" algn="just">
              <a:spcBef>
                <a:spcPct val="0"/>
              </a:spcBef>
              <a:defRPr/>
            </a:pPr>
            <a:r>
              <a:rPr lang="it-IT" sz="2400" b="1" dirty="0" smtClean="0">
                <a:solidFill>
                  <a:srgbClr val="0066FF"/>
                </a:solidFill>
                <a:latin typeface="Tahoma" pitchFamily="34" charset="0"/>
                <a:ea typeface="Tahoma" pitchFamily="34" charset="0"/>
                <a:cs typeface="Tahoma" pitchFamily="34" charset="0"/>
              </a:rPr>
              <a:t>C.3) MOTIVAZIONI PER LE QUALI L’IDEA PROGETTUALE È RILEVANTE PER LA COMUNITÀ </a:t>
            </a:r>
            <a:r>
              <a:rPr lang="it-IT" sz="2400" b="1" dirty="0" err="1" smtClean="0">
                <a:solidFill>
                  <a:srgbClr val="0066FF"/>
                </a:solidFill>
                <a:latin typeface="Tahoma" pitchFamily="34" charset="0"/>
                <a:ea typeface="Tahoma" pitchFamily="34" charset="0"/>
                <a:cs typeface="Tahoma" pitchFamily="34" charset="0"/>
              </a:rPr>
              <a:t>DI</a:t>
            </a:r>
            <a:r>
              <a:rPr lang="it-IT" sz="2400" b="1" dirty="0" smtClean="0">
                <a:solidFill>
                  <a:srgbClr val="0066FF"/>
                </a:solidFill>
                <a:latin typeface="Tahoma" pitchFamily="34" charset="0"/>
                <a:ea typeface="Tahoma" pitchFamily="34" charset="0"/>
                <a:cs typeface="Tahoma" pitchFamily="34" charset="0"/>
              </a:rPr>
              <a:t> RIFERIMENTO </a:t>
            </a:r>
            <a:r>
              <a:rPr lang="it-IT" sz="2400" b="1" dirty="0" smtClean="0">
                <a:latin typeface="Tahoma" pitchFamily="34" charset="0"/>
                <a:ea typeface="Tahoma" pitchFamily="34" charset="0"/>
                <a:cs typeface="Tahoma" pitchFamily="34" charset="0"/>
              </a:rPr>
              <a:t>(</a:t>
            </a:r>
            <a:r>
              <a:rPr lang="it-IT" sz="2400" b="1" dirty="0" err="1" smtClean="0">
                <a:latin typeface="Tahoma" pitchFamily="34" charset="0"/>
                <a:ea typeface="Tahoma" pitchFamily="34" charset="0"/>
                <a:cs typeface="Tahoma" pitchFamily="34" charset="0"/>
              </a:rPr>
              <a:t>max</a:t>
            </a:r>
            <a:r>
              <a:rPr lang="it-IT" sz="2400" b="1" dirty="0" smtClean="0">
                <a:latin typeface="Tahoma" pitchFamily="34" charset="0"/>
                <a:ea typeface="Tahoma" pitchFamily="34" charset="0"/>
                <a:cs typeface="Tahoma" pitchFamily="34" charset="0"/>
              </a:rPr>
              <a:t> 45 righe): </a:t>
            </a:r>
          </a:p>
          <a:p>
            <a:pPr lvl="0" algn="just">
              <a:spcBef>
                <a:spcPct val="0"/>
              </a:spcBef>
              <a:defRPr/>
            </a:pPr>
            <a:endParaRPr lang="it-IT" sz="1000" b="1" dirty="0" smtClean="0">
              <a:latin typeface="Tahoma" pitchFamily="34" charset="0"/>
              <a:ea typeface="Tahoma" pitchFamily="34" charset="0"/>
              <a:cs typeface="Tahoma" pitchFamily="34" charset="0"/>
            </a:endParaRPr>
          </a:p>
          <a:p>
            <a:pPr lvl="0" algn="just">
              <a:spcBef>
                <a:spcPct val="0"/>
              </a:spcBef>
              <a:defRPr/>
            </a:pPr>
            <a:r>
              <a:rPr lang="it-IT" sz="2000" dirty="0" smtClean="0">
                <a:latin typeface="Tahoma" pitchFamily="34" charset="0"/>
                <a:ea typeface="Tahoma" pitchFamily="34" charset="0"/>
                <a:cs typeface="Tahoma" pitchFamily="34" charset="0"/>
              </a:rPr>
              <a:t>In questa sezione è necessario </a:t>
            </a:r>
            <a:r>
              <a:rPr lang="it-IT" sz="2000" b="1" dirty="0" smtClean="0">
                <a:solidFill>
                  <a:srgbClr val="FF0000"/>
                </a:solidFill>
                <a:latin typeface="Tahoma" pitchFamily="34" charset="0"/>
                <a:ea typeface="Tahoma" pitchFamily="34" charset="0"/>
                <a:cs typeface="Tahoma" pitchFamily="34" charset="0"/>
              </a:rPr>
              <a:t>evidenziare la rispondenza dell’idea progettuale ai bisogni rilevati o ai problemi individuati </a:t>
            </a:r>
            <a:r>
              <a:rPr lang="it-IT" sz="2000" dirty="0" smtClean="0">
                <a:latin typeface="Tahoma" pitchFamily="34" charset="0"/>
                <a:ea typeface="Tahoma" pitchFamily="34" charset="0"/>
                <a:cs typeface="Tahoma" pitchFamily="34" charset="0"/>
              </a:rPr>
              <a:t>(in coerenza con quanto evidenziato nell’analisi del contesto di cui al box precedente).</a:t>
            </a:r>
          </a:p>
          <a:p>
            <a:pPr lvl="0" algn="just">
              <a:spcBef>
                <a:spcPct val="0"/>
              </a:spcBef>
              <a:defRPr/>
            </a:pPr>
            <a:endParaRPr lang="it-IT" sz="1000" dirty="0" smtClean="0">
              <a:latin typeface="Tahoma" pitchFamily="34" charset="0"/>
              <a:ea typeface="Tahoma" pitchFamily="34" charset="0"/>
              <a:cs typeface="Tahoma" pitchFamily="34" charset="0"/>
            </a:endParaRPr>
          </a:p>
          <a:p>
            <a:pPr lvl="0" algn="just">
              <a:spcBef>
                <a:spcPct val="0"/>
              </a:spcBef>
              <a:defRPr/>
            </a:pPr>
            <a:r>
              <a:rPr lang="it-IT" sz="2000" b="1" dirty="0" smtClean="0">
                <a:solidFill>
                  <a:srgbClr val="FF0000"/>
                </a:solidFill>
                <a:latin typeface="Tahoma" pitchFamily="34" charset="0"/>
                <a:ea typeface="Tahoma" pitchFamily="34" charset="0"/>
                <a:cs typeface="Tahoma" pitchFamily="34" charset="0"/>
              </a:rPr>
              <a:t>Deve essere motivato perché l’idea progettuale proposta è considerata necessari</a:t>
            </a:r>
            <a:r>
              <a:rPr lang="it-IT" sz="2000" b="1" dirty="0" smtClean="0">
                <a:latin typeface="Tahoma" pitchFamily="34" charset="0"/>
                <a:ea typeface="Tahoma" pitchFamily="34" charset="0"/>
                <a:cs typeface="Tahoma" pitchFamily="34" charset="0"/>
              </a:rPr>
              <a:t>a</a:t>
            </a:r>
            <a:r>
              <a:rPr lang="it-IT" sz="2000" dirty="0" smtClean="0">
                <a:latin typeface="Tahoma" pitchFamily="34" charset="0"/>
                <a:ea typeface="Tahoma" pitchFamily="34" charset="0"/>
                <a:cs typeface="Tahoma" pitchFamily="34" charset="0"/>
              </a:rPr>
              <a:t>, identificando con chiarezza i bisogni cui si intende dare una risposta o i problemi che si intende risolvere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allunigiana.png"/>
          <p:cNvPicPr>
            <a:picLocks noChangeAspect="1"/>
          </p:cNvPicPr>
          <p:nvPr/>
        </p:nvPicPr>
        <p:blipFill>
          <a:blip r:embed="rId3" cstate="print"/>
          <a:stretch>
            <a:fillRect/>
          </a:stretch>
        </p:blipFill>
        <p:spPr>
          <a:xfrm>
            <a:off x="2503471" y="6115820"/>
            <a:ext cx="2214578" cy="572339"/>
          </a:xfrm>
          <a:prstGeom prst="rect">
            <a:avLst/>
          </a:prstGeom>
          <a:solidFill>
            <a:schemeClr val="accent1">
              <a:lumMod val="75000"/>
            </a:schemeClr>
          </a:solidFill>
        </p:spPr>
      </p:pic>
      <p:pic>
        <p:nvPicPr>
          <p:cNvPr id="10" name="Immagine 9" descr="Testata PSR 2014-2020"/>
          <p:cNvPicPr>
            <a:picLocks noChangeAspect="1" noChangeArrowheads="1"/>
          </p:cNvPicPr>
          <p:nvPr/>
        </p:nvPicPr>
        <p:blipFill>
          <a:blip r:embed="rId4"/>
          <a:srcRect/>
          <a:stretch>
            <a:fillRect/>
          </a:stretch>
        </p:blipFill>
        <p:spPr bwMode="auto">
          <a:xfrm>
            <a:off x="4932363" y="6098796"/>
            <a:ext cx="2357454" cy="589364"/>
          </a:xfrm>
          <a:prstGeom prst="rect">
            <a:avLst/>
          </a:prstGeom>
          <a:noFill/>
          <a:ln w="9525">
            <a:noFill/>
            <a:miter lim="800000"/>
            <a:headEnd/>
            <a:tailEnd/>
          </a:ln>
        </p:spPr>
      </p:pic>
      <p:sp>
        <p:nvSpPr>
          <p:cNvPr id="7" name="Titolo 1"/>
          <p:cNvSpPr txBox="1">
            <a:spLocks/>
          </p:cNvSpPr>
          <p:nvPr/>
        </p:nvSpPr>
        <p:spPr>
          <a:xfrm>
            <a:off x="574645" y="544492"/>
            <a:ext cx="8643998" cy="5286412"/>
          </a:xfrm>
          <a:prstGeom prst="rect">
            <a:avLst/>
          </a:prstGeom>
          <a:ln>
            <a:solidFill>
              <a:srgbClr val="0066FF"/>
            </a:solidFill>
          </a:ln>
        </p:spPr>
        <p:txBody>
          <a:bodyPr vert="horz" lIns="91440" tIns="45720" rIns="91440" bIns="45720" rtlCol="0" anchor="ctr">
            <a:noAutofit/>
          </a:bodyPr>
          <a:lstStyle/>
          <a:p>
            <a:pPr lvl="0" algn="just">
              <a:spcBef>
                <a:spcPct val="0"/>
              </a:spcBef>
              <a:defRPr/>
            </a:pPr>
            <a:r>
              <a:rPr lang="it-IT" sz="2400" b="1" dirty="0" smtClean="0">
                <a:solidFill>
                  <a:srgbClr val="0066FF"/>
                </a:solidFill>
                <a:latin typeface="Tahoma" pitchFamily="34" charset="0"/>
                <a:ea typeface="Tahoma" pitchFamily="34" charset="0"/>
                <a:cs typeface="Tahoma" pitchFamily="34" charset="0"/>
              </a:rPr>
              <a:t>C.4) OBIETTIVI SPECIFICI CHE SI INTENDONO RAGGIUNGERE E RISULTATI ATTESI DELL’IDEA PROGETTUALE </a:t>
            </a:r>
            <a:r>
              <a:rPr lang="it-IT" sz="2400" b="1" dirty="0" smtClean="0">
                <a:latin typeface="Tahoma" pitchFamily="34" charset="0"/>
                <a:ea typeface="Tahoma" pitchFamily="34" charset="0"/>
                <a:cs typeface="Tahoma" pitchFamily="34" charset="0"/>
              </a:rPr>
              <a:t>(</a:t>
            </a:r>
            <a:r>
              <a:rPr lang="it-IT" sz="2400" b="1" dirty="0" err="1" smtClean="0">
                <a:latin typeface="Tahoma" pitchFamily="34" charset="0"/>
                <a:ea typeface="Tahoma" pitchFamily="34" charset="0"/>
                <a:cs typeface="Tahoma" pitchFamily="34" charset="0"/>
              </a:rPr>
              <a:t>max</a:t>
            </a:r>
            <a:r>
              <a:rPr lang="it-IT" sz="2400" b="1" dirty="0" smtClean="0">
                <a:latin typeface="Tahoma" pitchFamily="34" charset="0"/>
                <a:ea typeface="Tahoma" pitchFamily="34" charset="0"/>
                <a:cs typeface="Tahoma" pitchFamily="34" charset="0"/>
              </a:rPr>
              <a:t> 45 righe): </a:t>
            </a:r>
          </a:p>
          <a:p>
            <a:pPr lvl="0" algn="just">
              <a:spcBef>
                <a:spcPct val="0"/>
              </a:spcBef>
              <a:defRPr/>
            </a:pPr>
            <a:endParaRPr lang="it-IT" sz="1000" b="1" dirty="0" smtClean="0">
              <a:latin typeface="Tahoma" pitchFamily="34" charset="0"/>
              <a:ea typeface="Tahoma" pitchFamily="34" charset="0"/>
              <a:cs typeface="Tahoma" pitchFamily="34" charset="0"/>
            </a:endParaRPr>
          </a:p>
          <a:p>
            <a:pPr lvl="0" algn="just">
              <a:spcBef>
                <a:spcPct val="0"/>
              </a:spcBef>
              <a:defRPr/>
            </a:pPr>
            <a:r>
              <a:rPr lang="it-IT" sz="2000" dirty="0" smtClean="0">
                <a:latin typeface="Tahoma" pitchFamily="34" charset="0"/>
                <a:ea typeface="Tahoma" pitchFamily="34" charset="0"/>
                <a:cs typeface="Tahoma" pitchFamily="34" charset="0"/>
              </a:rPr>
              <a:t>In questa sezione devono essere descritti </a:t>
            </a:r>
            <a:r>
              <a:rPr lang="it-IT" sz="2000" b="1" dirty="0" smtClean="0">
                <a:solidFill>
                  <a:srgbClr val="FF0000"/>
                </a:solidFill>
                <a:latin typeface="Tahoma" pitchFamily="34" charset="0"/>
                <a:ea typeface="Tahoma" pitchFamily="34" charset="0"/>
                <a:cs typeface="Tahoma" pitchFamily="34" charset="0"/>
              </a:rPr>
              <a:t>gli obiettivi specifici, ossia i cambiamenti attesi, i miglioramenti e i benefici attesi a seguito della realizzazione dell’idea progettuale. </a:t>
            </a:r>
            <a:r>
              <a:rPr lang="it-IT" sz="2000" dirty="0" smtClean="0">
                <a:latin typeface="Tahoma" pitchFamily="34" charset="0"/>
                <a:ea typeface="Tahoma" pitchFamily="34" charset="0"/>
                <a:cs typeface="Tahoma" pitchFamily="34" charset="0"/>
              </a:rPr>
              <a:t>In altri termini, deve essere descritta la situazione positiva futura auspicata. Essi devono essere formulati attentamente e realisticamente, senza sovrastimare o sottostimare le possibilità dell’idea progettuale, in modo da risultare raggiungibili.</a:t>
            </a:r>
          </a:p>
          <a:p>
            <a:pPr lvl="0" algn="just">
              <a:spcBef>
                <a:spcPct val="0"/>
              </a:spcBef>
              <a:defRPr/>
            </a:pPr>
            <a:endParaRPr lang="it-IT" sz="1000" dirty="0" smtClean="0">
              <a:latin typeface="Tahoma" pitchFamily="34" charset="0"/>
              <a:ea typeface="Tahoma" pitchFamily="34" charset="0"/>
              <a:cs typeface="Tahoma" pitchFamily="34" charset="0"/>
            </a:endParaRPr>
          </a:p>
          <a:p>
            <a:pPr lvl="0" algn="just">
              <a:spcBef>
                <a:spcPct val="0"/>
              </a:spcBef>
              <a:defRPr/>
            </a:pPr>
            <a:r>
              <a:rPr lang="it-IT" sz="2000" dirty="0" smtClean="0">
                <a:latin typeface="Tahoma" pitchFamily="34" charset="0"/>
                <a:ea typeface="Tahoma" pitchFamily="34" charset="0"/>
                <a:cs typeface="Tahoma" pitchFamily="34" charset="0"/>
              </a:rPr>
              <a:t>Gli obiettivi si traducono in risultati: i risultati essi sono i benefici che diventano concreti attraverso l’attuazione del progetto. In questa sezione devono essere dunque </a:t>
            </a:r>
            <a:r>
              <a:rPr lang="it-IT" sz="2000" b="1" dirty="0" smtClean="0">
                <a:solidFill>
                  <a:srgbClr val="FF0000"/>
                </a:solidFill>
                <a:latin typeface="Tahoma" pitchFamily="34" charset="0"/>
                <a:ea typeface="Tahoma" pitchFamily="34" charset="0"/>
                <a:cs typeface="Tahoma" pitchFamily="34" charset="0"/>
              </a:rPr>
              <a:t>descritti anche i risultati attesi dalle attività previste nell’ambito dell’idea progettuale </a:t>
            </a:r>
            <a:r>
              <a:rPr lang="it-IT" sz="2000" dirty="0" smtClean="0">
                <a:latin typeface="Tahoma" pitchFamily="34" charset="0"/>
                <a:ea typeface="Tahoma" pitchFamily="34" charset="0"/>
                <a:cs typeface="Tahoma" pitchFamily="34" charset="0"/>
              </a:rPr>
              <a:t>(prodotti concreti, servizi, ma anche cambiamenti, ecc.) che, nell’insieme, portano al raggiungimento degli obiettivi specifici.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7714" y="1758938"/>
            <a:ext cx="3808832" cy="3571900"/>
          </a:xfrm>
        </p:spPr>
        <p:txBody>
          <a:bodyPr>
            <a:noAutofit/>
          </a:bodyPr>
          <a:lstStyle/>
          <a:p>
            <a:pPr algn="just">
              <a:buSzPct val="120000"/>
              <a:buNone/>
              <a:defRPr/>
            </a:pPr>
            <a:endParaRPr lang="it-IT" sz="2400" dirty="0" smtClean="0">
              <a:latin typeface="Tahoma" pitchFamily="34" charset="0"/>
              <a:ea typeface="Tahoma" pitchFamily="34" charset="0"/>
              <a:cs typeface="Tahoma" pitchFamily="34" charset="0"/>
            </a:endParaRPr>
          </a:p>
          <a:p>
            <a:pPr lvl="0" algn="just">
              <a:buSzPct val="120000"/>
              <a:defRPr/>
            </a:pPr>
            <a:endParaRPr lang="it-IT" sz="1000" dirty="0" smtClean="0">
              <a:latin typeface="Tahoma" pitchFamily="34" charset="0"/>
              <a:ea typeface="Tahoma" pitchFamily="34" charset="0"/>
              <a:cs typeface="Tahoma" pitchFamily="34" charset="0"/>
            </a:endParaRPr>
          </a:p>
        </p:txBody>
      </p:sp>
      <p:sp>
        <p:nvSpPr>
          <p:cNvPr id="7" name="Titolo 1"/>
          <p:cNvSpPr>
            <a:spLocks noGrp="1"/>
          </p:cNvSpPr>
          <p:nvPr>
            <p:ph type="title"/>
          </p:nvPr>
        </p:nvSpPr>
        <p:spPr>
          <a:xfrm>
            <a:off x="503207" y="473054"/>
            <a:ext cx="8715436" cy="642942"/>
          </a:xfrm>
        </p:spPr>
        <p:txBody>
          <a:bodyPr>
            <a:noAutofit/>
          </a:bodyPr>
          <a:lstStyle/>
          <a:p>
            <a:r>
              <a:rPr lang="it-IT" sz="36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r>
              <a:rPr lang="it-IT" sz="3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it-IT" sz="3600" b="1" u="sng"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FASI</a:t>
            </a:r>
            <a:endParaRPr lang="it-IT" sz="3600" b="1" u="sng"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8" name="CasellaDiTesto 7"/>
          <p:cNvSpPr txBox="1"/>
          <p:nvPr/>
        </p:nvSpPr>
        <p:spPr>
          <a:xfrm>
            <a:off x="503207" y="1420043"/>
            <a:ext cx="8643998" cy="5324535"/>
          </a:xfrm>
          <a:prstGeom prst="rect">
            <a:avLst/>
          </a:prstGeom>
          <a:noFill/>
        </p:spPr>
        <p:txBody>
          <a:bodyPr wrap="square" rtlCol="0">
            <a:spAutoFit/>
          </a:bodyPr>
          <a:lstStyle/>
          <a:p>
            <a:pPr marL="514350" indent="-514350" algn="just">
              <a:buFont typeface="+mj-lt"/>
              <a:buAutoNum type="arabicParenR"/>
            </a:pPr>
            <a:r>
              <a:rPr lang="it-IT" sz="2800" b="1" u="sng" dirty="0" smtClean="0">
                <a:solidFill>
                  <a:srgbClr val="7030A0"/>
                </a:solidFill>
                <a:latin typeface="Tahoma" pitchFamily="34" charset="0"/>
                <a:ea typeface="Tahoma" pitchFamily="34" charset="0"/>
                <a:cs typeface="Tahoma" pitchFamily="34" charset="0"/>
              </a:rPr>
              <a:t>FASE 1:</a:t>
            </a:r>
            <a:r>
              <a:rPr lang="it-IT" sz="2400" b="1" u="sng" dirty="0" smtClean="0">
                <a:solidFill>
                  <a:srgbClr val="7030A0"/>
                </a:solidFill>
                <a:latin typeface="Tahoma" pitchFamily="34" charset="0"/>
                <a:ea typeface="Tahoma" pitchFamily="34" charset="0"/>
                <a:cs typeface="Tahoma" pitchFamily="34" charset="0"/>
              </a:rPr>
              <a:t> PRESENTAZIONE, SELEZIONE E ACCOMPAGNAMENTO DELLE CANDIDATURE </a:t>
            </a:r>
            <a:r>
              <a:rPr lang="it-IT" sz="2000" b="1" dirty="0" smtClean="0">
                <a:latin typeface="Tahoma" pitchFamily="34" charset="0"/>
                <a:ea typeface="Tahoma" pitchFamily="34" charset="0"/>
                <a:cs typeface="Tahoma" pitchFamily="34" charset="0"/>
              </a:rPr>
              <a:t>(ovvero dell’idea progettuale </a:t>
            </a:r>
            <a:r>
              <a:rPr lang="it-IT" sz="2400" b="1" u="sng" dirty="0" smtClean="0">
                <a:solidFill>
                  <a:srgbClr val="FF0000"/>
                </a:solidFill>
                <a:latin typeface="Tahoma" pitchFamily="34" charset="0"/>
                <a:ea typeface="Tahoma" pitchFamily="34" charset="0"/>
                <a:cs typeface="Tahoma" pitchFamily="34" charset="0"/>
              </a:rPr>
              <a:t>su apposito formulario</a:t>
            </a:r>
            <a:r>
              <a:rPr lang="it-IT" sz="2000" dirty="0" smtClean="0">
                <a:latin typeface="Tahoma" pitchFamily="34" charset="0"/>
                <a:ea typeface="Tahoma" pitchFamily="34" charset="0"/>
                <a:cs typeface="Tahoma" pitchFamily="34" charset="0"/>
              </a:rPr>
              <a:t>) </a:t>
            </a:r>
            <a:r>
              <a:rPr lang="it-IT" sz="2000" b="1" u="sng" dirty="0" smtClean="0">
                <a:latin typeface="Tahoma" pitchFamily="34" charset="0"/>
                <a:ea typeface="Tahoma" pitchFamily="34" charset="0"/>
                <a:cs typeface="Tahoma" pitchFamily="34" charset="0"/>
              </a:rPr>
              <a:t>via </a:t>
            </a:r>
            <a:r>
              <a:rPr lang="it-IT" sz="2400" b="1" u="sng" dirty="0" smtClean="0">
                <a:solidFill>
                  <a:srgbClr val="FF0000"/>
                </a:solidFill>
                <a:latin typeface="Tahoma" pitchFamily="34" charset="0"/>
                <a:ea typeface="Tahoma" pitchFamily="34" charset="0"/>
                <a:cs typeface="Tahoma" pitchFamily="34" charset="0"/>
              </a:rPr>
              <a:t>PEC</a:t>
            </a:r>
            <a:r>
              <a:rPr lang="it-IT" sz="2000" b="1" u="sng" dirty="0" smtClean="0">
                <a:latin typeface="Tahoma" pitchFamily="34" charset="0"/>
                <a:ea typeface="Tahoma" pitchFamily="34" charset="0"/>
                <a:cs typeface="Tahoma" pitchFamily="34" charset="0"/>
              </a:rPr>
              <a:t> al </a:t>
            </a:r>
            <a:r>
              <a:rPr lang="it-IT" sz="2400" b="1" u="sng" dirty="0" smtClean="0">
                <a:latin typeface="Tahoma" pitchFamily="34" charset="0"/>
                <a:ea typeface="Tahoma" pitchFamily="34" charset="0"/>
                <a:cs typeface="Tahoma" pitchFamily="34" charset="0"/>
              </a:rPr>
              <a:t>GAL</a:t>
            </a:r>
            <a:r>
              <a:rPr lang="it-IT" sz="2000" b="1" dirty="0" smtClean="0">
                <a:latin typeface="Tahoma" pitchFamily="34" charset="0"/>
                <a:ea typeface="Tahoma" pitchFamily="34" charset="0"/>
                <a:cs typeface="Tahoma" pitchFamily="34" charset="0"/>
              </a:rPr>
              <a:t>, </a:t>
            </a:r>
            <a:r>
              <a:rPr lang="it-IT" sz="2400" b="1" dirty="0" smtClean="0">
                <a:latin typeface="Tahoma" pitchFamily="34" charset="0"/>
                <a:ea typeface="Tahoma" pitchFamily="34" charset="0"/>
                <a:cs typeface="Tahoma" pitchFamily="34" charset="0"/>
                <a:hlinkClick r:id="rId3"/>
              </a:rPr>
              <a:t>gal-lunigiana@pec.it</a:t>
            </a:r>
            <a:r>
              <a:rPr lang="it-IT" sz="2000" b="1" dirty="0" smtClean="0">
                <a:latin typeface="Tahoma" pitchFamily="34" charset="0"/>
                <a:ea typeface="Tahoma" pitchFamily="34" charset="0"/>
                <a:cs typeface="Tahoma" pitchFamily="34" charset="0"/>
              </a:rPr>
              <a:t>, </a:t>
            </a:r>
            <a:r>
              <a:rPr lang="it-IT" sz="3200" b="1" u="sng"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fino </a:t>
            </a:r>
            <a:r>
              <a:rPr lang="it-IT" sz="3200" b="1" u="sng"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al 05/07/2022</a:t>
            </a:r>
            <a:endParaRPr lang="it-IT" sz="3200" b="1" dirty="0" smtClean="0">
              <a:latin typeface="Tahoma" pitchFamily="34" charset="0"/>
              <a:ea typeface="Tahoma" pitchFamily="34" charset="0"/>
              <a:cs typeface="Tahoma" pitchFamily="34" charset="0"/>
            </a:endParaRPr>
          </a:p>
          <a:p>
            <a:pPr algn="just"/>
            <a:endParaRPr lang="it-IT" sz="2000" b="1" dirty="0" smtClean="0">
              <a:latin typeface="Tahoma" pitchFamily="34" charset="0"/>
              <a:ea typeface="Tahoma" pitchFamily="34" charset="0"/>
              <a:cs typeface="Tahoma" pitchFamily="34" charset="0"/>
            </a:endParaRPr>
          </a:p>
          <a:p>
            <a:pPr marL="450850" algn="just"/>
            <a:r>
              <a:rPr lang="it-IT" sz="2000" b="1" dirty="0">
                <a:latin typeface="Tahoma" pitchFamily="34" charset="0"/>
                <a:ea typeface="Tahoma" pitchFamily="34" charset="0"/>
                <a:cs typeface="Tahoma" pitchFamily="34" charset="0"/>
              </a:rPr>
              <a:t>VALUTAZIONE DELLE CANDIDATURE DA PARTE DELLA COMMISSIONE DI </a:t>
            </a:r>
            <a:r>
              <a:rPr lang="it-IT" sz="2000" b="1" dirty="0" smtClean="0">
                <a:latin typeface="Tahoma" pitchFamily="34" charset="0"/>
                <a:ea typeface="Tahoma" pitchFamily="34" charset="0"/>
                <a:cs typeface="Tahoma" pitchFamily="34" charset="0"/>
              </a:rPr>
              <a:t>VALUTAZIONE;</a:t>
            </a:r>
          </a:p>
          <a:p>
            <a:pPr algn="just"/>
            <a:endParaRPr lang="it-IT" sz="2000" b="1" dirty="0">
              <a:latin typeface="Tahoma" pitchFamily="34" charset="0"/>
              <a:ea typeface="Tahoma" pitchFamily="34" charset="0"/>
              <a:cs typeface="Tahoma" pitchFamily="34" charset="0"/>
            </a:endParaRPr>
          </a:p>
          <a:p>
            <a:pPr marL="450850" algn="just"/>
            <a:r>
              <a:rPr lang="it-IT" sz="2000" b="1" dirty="0">
                <a:latin typeface="Tahoma" pitchFamily="34" charset="0"/>
                <a:ea typeface="Tahoma" pitchFamily="34" charset="0"/>
                <a:cs typeface="Tahoma" pitchFamily="34" charset="0"/>
              </a:rPr>
              <a:t>COMUNICAZIONE AI CAPOFILA DELLE CANDIDATURE VALUTATE POSITIVAMENTE DELL’AMMISSIBILITÀ ALLA FASE DI ACCOMPAGNAMENTO DEL GAL per predisporre il Progetto di Comunità </a:t>
            </a:r>
            <a:r>
              <a:rPr lang="it-IT" sz="2000" b="1" dirty="0">
                <a:ea typeface="Tahoma" pitchFamily="34" charset="0"/>
                <a:cs typeface="Tahoma" pitchFamily="34" charset="0"/>
              </a:rPr>
              <a:t>→ </a:t>
            </a:r>
            <a:r>
              <a:rPr lang="it-IT" sz="2000" b="1" dirty="0">
                <a:latin typeface="Tahoma" pitchFamily="34" charset="0"/>
                <a:ea typeface="Tahoma" pitchFamily="34" charset="0"/>
                <a:cs typeface="Tahoma" pitchFamily="34" charset="0"/>
              </a:rPr>
              <a:t>INIZIO FASE </a:t>
            </a:r>
            <a:r>
              <a:rPr lang="it-IT" sz="2000" b="1" dirty="0" smtClean="0">
                <a:latin typeface="Tahoma" pitchFamily="34" charset="0"/>
                <a:ea typeface="Tahoma" pitchFamily="34" charset="0"/>
                <a:cs typeface="Tahoma" pitchFamily="34" charset="0"/>
              </a:rPr>
              <a:t>ACCOMPAGNAMENTO;</a:t>
            </a:r>
          </a:p>
          <a:p>
            <a:pPr marL="450850" algn="just"/>
            <a:endParaRPr lang="it-IT" sz="2000" b="1" dirty="0">
              <a:latin typeface="Tahoma" pitchFamily="34" charset="0"/>
              <a:ea typeface="Tahoma" pitchFamily="34" charset="0"/>
              <a:cs typeface="Tahoma" pitchFamily="34" charset="0"/>
            </a:endParaRPr>
          </a:p>
          <a:p>
            <a:pPr marL="450850" algn="just"/>
            <a:r>
              <a:rPr lang="it-IT" sz="2000" b="1" dirty="0" smtClean="0">
                <a:latin typeface="Tahoma" pitchFamily="34" charset="0"/>
                <a:ea typeface="Tahoma" pitchFamily="34" charset="0"/>
                <a:cs typeface="Tahoma" pitchFamily="34" charset="0"/>
              </a:rPr>
              <a:t>TERMINE FASE ACCOMPAGNAMENTO</a:t>
            </a:r>
            <a:r>
              <a:rPr lang="it-IT" sz="2000" b="1" dirty="0">
                <a:latin typeface="Tahoma" pitchFamily="34" charset="0"/>
                <a:ea typeface="Tahoma" pitchFamily="34" charset="0"/>
                <a:cs typeface="Tahoma" pitchFamily="34" charset="0"/>
              </a:rPr>
              <a:t> </a:t>
            </a:r>
            <a:endParaRPr lang="it-IT" sz="2000" b="1" dirty="0" smtClean="0">
              <a:latin typeface="Tahoma" pitchFamily="34" charset="0"/>
              <a:ea typeface="Tahoma" pitchFamily="34" charset="0"/>
              <a:cs typeface="Tahoma"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allunigiana.png"/>
          <p:cNvPicPr>
            <a:picLocks noChangeAspect="1"/>
          </p:cNvPicPr>
          <p:nvPr/>
        </p:nvPicPr>
        <p:blipFill>
          <a:blip r:embed="rId3" cstate="print"/>
          <a:stretch>
            <a:fillRect/>
          </a:stretch>
        </p:blipFill>
        <p:spPr>
          <a:xfrm>
            <a:off x="2503471" y="6115820"/>
            <a:ext cx="2214578" cy="572339"/>
          </a:xfrm>
          <a:prstGeom prst="rect">
            <a:avLst/>
          </a:prstGeom>
          <a:solidFill>
            <a:schemeClr val="accent1">
              <a:lumMod val="75000"/>
            </a:schemeClr>
          </a:solidFill>
        </p:spPr>
      </p:pic>
      <p:pic>
        <p:nvPicPr>
          <p:cNvPr id="10" name="Immagine 9" descr="Testata PSR 2014-2020"/>
          <p:cNvPicPr>
            <a:picLocks noChangeAspect="1" noChangeArrowheads="1"/>
          </p:cNvPicPr>
          <p:nvPr/>
        </p:nvPicPr>
        <p:blipFill>
          <a:blip r:embed="rId4"/>
          <a:srcRect/>
          <a:stretch>
            <a:fillRect/>
          </a:stretch>
        </p:blipFill>
        <p:spPr bwMode="auto">
          <a:xfrm>
            <a:off x="4932363" y="6098796"/>
            <a:ext cx="2357454" cy="589364"/>
          </a:xfrm>
          <a:prstGeom prst="rect">
            <a:avLst/>
          </a:prstGeom>
          <a:noFill/>
          <a:ln w="9525">
            <a:noFill/>
            <a:miter lim="800000"/>
            <a:headEnd/>
            <a:tailEnd/>
          </a:ln>
        </p:spPr>
      </p:pic>
      <p:sp>
        <p:nvSpPr>
          <p:cNvPr id="7" name="Titolo 1"/>
          <p:cNvSpPr txBox="1">
            <a:spLocks/>
          </p:cNvSpPr>
          <p:nvPr/>
        </p:nvSpPr>
        <p:spPr>
          <a:xfrm>
            <a:off x="574645" y="544492"/>
            <a:ext cx="8643998" cy="5500726"/>
          </a:xfrm>
          <a:prstGeom prst="rect">
            <a:avLst/>
          </a:prstGeom>
          <a:ln>
            <a:solidFill>
              <a:srgbClr val="0066FF"/>
            </a:solidFill>
          </a:ln>
        </p:spPr>
        <p:txBody>
          <a:bodyPr vert="horz" lIns="91440" tIns="45720" rIns="91440" bIns="45720" rtlCol="0" anchor="ctr">
            <a:noAutofit/>
          </a:bodyPr>
          <a:lstStyle/>
          <a:p>
            <a:pPr lvl="0" algn="just">
              <a:spcBef>
                <a:spcPct val="0"/>
              </a:spcBef>
              <a:defRPr/>
            </a:pPr>
            <a:r>
              <a:rPr lang="it-IT" sz="2400" b="1" dirty="0" smtClean="0">
                <a:solidFill>
                  <a:srgbClr val="0066FF"/>
                </a:solidFill>
                <a:latin typeface="Tahoma" pitchFamily="34" charset="0"/>
                <a:ea typeface="Tahoma" pitchFamily="34" charset="0"/>
                <a:cs typeface="Tahoma" pitchFamily="34" charset="0"/>
              </a:rPr>
              <a:t>C.5) ATTIVITÀ CHE SI INTENDONO REALIZZARE NELL’AMBITO DELL’IDEA PROGETTUALE </a:t>
            </a:r>
            <a:r>
              <a:rPr lang="it-IT" sz="2400" b="1" dirty="0" smtClean="0">
                <a:latin typeface="Tahoma" pitchFamily="34" charset="0"/>
                <a:ea typeface="Tahoma" pitchFamily="34" charset="0"/>
                <a:cs typeface="Tahoma" pitchFamily="34" charset="0"/>
              </a:rPr>
              <a:t>(</a:t>
            </a:r>
            <a:r>
              <a:rPr lang="it-IT" sz="2400" b="1" dirty="0" err="1" smtClean="0">
                <a:latin typeface="Tahoma" pitchFamily="34" charset="0"/>
                <a:ea typeface="Tahoma" pitchFamily="34" charset="0"/>
                <a:cs typeface="Tahoma" pitchFamily="34" charset="0"/>
              </a:rPr>
              <a:t>max</a:t>
            </a:r>
            <a:r>
              <a:rPr lang="it-IT" sz="2400" b="1" dirty="0" smtClean="0">
                <a:latin typeface="Tahoma" pitchFamily="34" charset="0"/>
                <a:ea typeface="Tahoma" pitchFamily="34" charset="0"/>
                <a:cs typeface="Tahoma" pitchFamily="34" charset="0"/>
              </a:rPr>
              <a:t> 90 righe): </a:t>
            </a:r>
          </a:p>
          <a:p>
            <a:pPr lvl="0" algn="just">
              <a:spcBef>
                <a:spcPct val="0"/>
              </a:spcBef>
              <a:defRPr/>
            </a:pPr>
            <a:endParaRPr lang="it-IT" sz="1000" b="1" dirty="0" smtClean="0">
              <a:latin typeface="Tahoma" pitchFamily="34" charset="0"/>
              <a:ea typeface="Tahoma" pitchFamily="34" charset="0"/>
              <a:cs typeface="Tahoma" pitchFamily="34" charset="0"/>
            </a:endParaRPr>
          </a:p>
          <a:p>
            <a:pPr lvl="0" algn="just">
              <a:spcBef>
                <a:spcPct val="0"/>
              </a:spcBef>
              <a:defRPr/>
            </a:pPr>
            <a:r>
              <a:rPr lang="it-IT" sz="2000" dirty="0" smtClean="0">
                <a:latin typeface="Tahoma" pitchFamily="34" charset="0"/>
                <a:ea typeface="Tahoma" pitchFamily="34" charset="0"/>
                <a:cs typeface="Tahoma" pitchFamily="34" charset="0"/>
              </a:rPr>
              <a:t>In questa sezione vanno esposte le attività che si prevede di mettere in atto per raggiungere gli obiettivi espressi al box precedente. È importante </a:t>
            </a:r>
            <a:r>
              <a:rPr lang="it-IT" sz="2000" b="1" dirty="0" smtClean="0">
                <a:solidFill>
                  <a:srgbClr val="FF0000"/>
                </a:solidFill>
                <a:latin typeface="Tahoma" pitchFamily="34" charset="0"/>
                <a:ea typeface="Tahoma" pitchFamily="34" charset="0"/>
                <a:cs typeface="Tahoma" pitchFamily="34" charset="0"/>
              </a:rPr>
              <a:t>identificare tutte le attività necessarie al compimento dell’idea progettuale. </a:t>
            </a:r>
            <a:r>
              <a:rPr lang="it-IT" sz="2000" dirty="0" smtClean="0">
                <a:latin typeface="Tahoma" pitchFamily="34" charset="0"/>
                <a:ea typeface="Tahoma" pitchFamily="34" charset="0"/>
                <a:cs typeface="Tahoma" pitchFamily="34" charset="0"/>
              </a:rPr>
              <a:t>Le attività possono essere più o meno complesse a seconda dell’idea progettuale. </a:t>
            </a:r>
          </a:p>
          <a:p>
            <a:pPr lvl="0" algn="just">
              <a:spcBef>
                <a:spcPct val="0"/>
              </a:spcBef>
              <a:defRPr/>
            </a:pPr>
            <a:endParaRPr lang="it-IT" sz="1000" dirty="0" smtClean="0">
              <a:latin typeface="Tahoma" pitchFamily="34" charset="0"/>
              <a:ea typeface="Tahoma" pitchFamily="34" charset="0"/>
              <a:cs typeface="Tahoma" pitchFamily="34" charset="0"/>
            </a:endParaRPr>
          </a:p>
          <a:p>
            <a:pPr lvl="0" algn="just">
              <a:spcBef>
                <a:spcPct val="0"/>
              </a:spcBef>
              <a:defRPr/>
            </a:pPr>
            <a:r>
              <a:rPr lang="it-IT" sz="2000" b="1" dirty="0" smtClean="0">
                <a:solidFill>
                  <a:srgbClr val="FF0000"/>
                </a:solidFill>
                <a:latin typeface="Tahoma" pitchFamily="34" charset="0"/>
                <a:ea typeface="Tahoma" pitchFamily="34" charset="0"/>
                <a:cs typeface="Tahoma" pitchFamily="34" charset="0"/>
              </a:rPr>
              <a:t>Indicare le attività con riferimento ai soggetti.</a:t>
            </a:r>
          </a:p>
          <a:p>
            <a:pPr lvl="0" algn="just">
              <a:spcBef>
                <a:spcPct val="0"/>
              </a:spcBef>
              <a:defRPr/>
            </a:pPr>
            <a:endParaRPr lang="it-IT" sz="1000" dirty="0" smtClean="0">
              <a:latin typeface="Tahoma" pitchFamily="34" charset="0"/>
              <a:ea typeface="Tahoma" pitchFamily="34" charset="0"/>
              <a:cs typeface="Tahoma" pitchFamily="34" charset="0"/>
            </a:endParaRPr>
          </a:p>
          <a:p>
            <a:pPr lvl="0" algn="just">
              <a:spcBef>
                <a:spcPct val="0"/>
              </a:spcBef>
              <a:defRPr/>
            </a:pPr>
            <a:r>
              <a:rPr lang="it-IT" sz="2000" b="1" dirty="0" smtClean="0">
                <a:solidFill>
                  <a:srgbClr val="FF0000"/>
                </a:solidFill>
                <a:latin typeface="Tahoma" pitchFamily="34" charset="0"/>
                <a:ea typeface="Tahoma" pitchFamily="34" charset="0"/>
                <a:cs typeface="Tahoma" pitchFamily="34" charset="0"/>
              </a:rPr>
              <a:t>Indicare anche secondo quali modalità le attività previste si integrano fra di loro</a:t>
            </a:r>
            <a:r>
              <a:rPr lang="it-IT" sz="2000" dirty="0" smtClean="0">
                <a:latin typeface="Tahoma" pitchFamily="34" charset="0"/>
                <a:ea typeface="Tahoma" pitchFamily="34" charset="0"/>
                <a:cs typeface="Tahoma" pitchFamily="34" charset="0"/>
              </a:rPr>
              <a:t>, fornendo valore aggiunto alla realizzazione dell’idea progettuale. </a:t>
            </a:r>
          </a:p>
          <a:p>
            <a:pPr lvl="0" algn="just">
              <a:spcBef>
                <a:spcPct val="0"/>
              </a:spcBef>
              <a:defRPr/>
            </a:pPr>
            <a:endParaRPr lang="it-IT" sz="1000" dirty="0" smtClean="0">
              <a:latin typeface="Tahoma" pitchFamily="34" charset="0"/>
              <a:ea typeface="Tahoma" pitchFamily="34" charset="0"/>
              <a:cs typeface="Tahoma" pitchFamily="34" charset="0"/>
            </a:endParaRPr>
          </a:p>
          <a:p>
            <a:pPr lvl="0" algn="just">
              <a:spcBef>
                <a:spcPct val="0"/>
              </a:spcBef>
              <a:defRPr/>
            </a:pPr>
            <a:r>
              <a:rPr lang="it-IT" sz="2000" dirty="0" smtClean="0">
                <a:latin typeface="Tahoma" pitchFamily="34" charset="0"/>
                <a:ea typeface="Tahoma" pitchFamily="34" charset="0"/>
                <a:cs typeface="Tahoma" pitchFamily="34" charset="0"/>
              </a:rPr>
              <a:t>PARTNER D1</a:t>
            </a:r>
          </a:p>
          <a:p>
            <a:pPr lvl="0" algn="just">
              <a:spcBef>
                <a:spcPct val="0"/>
              </a:spcBef>
              <a:defRPr/>
            </a:pPr>
            <a:r>
              <a:rPr lang="it-IT" sz="2000" dirty="0" smtClean="0">
                <a:latin typeface="Tahoma" pitchFamily="34" charset="0"/>
                <a:ea typeface="Tahoma" pitchFamily="34" charset="0"/>
                <a:cs typeface="Tahoma" pitchFamily="34" charset="0"/>
              </a:rPr>
              <a:t>PARTNER D2 …</a:t>
            </a:r>
          </a:p>
          <a:p>
            <a:pPr lvl="0" algn="just">
              <a:spcBef>
                <a:spcPct val="0"/>
              </a:spcBef>
              <a:defRPr/>
            </a:pPr>
            <a:endParaRPr lang="it-IT" sz="1000" dirty="0" smtClean="0">
              <a:latin typeface="Tahoma" pitchFamily="34" charset="0"/>
              <a:ea typeface="Tahoma" pitchFamily="34" charset="0"/>
              <a:cs typeface="Tahoma" pitchFamily="34" charset="0"/>
            </a:endParaRPr>
          </a:p>
          <a:p>
            <a:pPr lvl="0" algn="just">
              <a:spcBef>
                <a:spcPct val="0"/>
              </a:spcBef>
              <a:defRPr/>
            </a:pPr>
            <a:r>
              <a:rPr lang="it-IT" sz="2000" dirty="0" smtClean="0">
                <a:latin typeface="Tahoma" pitchFamily="34" charset="0"/>
                <a:ea typeface="Tahoma" pitchFamily="34" charset="0"/>
                <a:cs typeface="Tahoma" pitchFamily="34" charset="0"/>
              </a:rPr>
              <a:t>PARTNER I1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allunigiana.png"/>
          <p:cNvPicPr>
            <a:picLocks noChangeAspect="1"/>
          </p:cNvPicPr>
          <p:nvPr/>
        </p:nvPicPr>
        <p:blipFill>
          <a:blip r:embed="rId3" cstate="print"/>
          <a:stretch>
            <a:fillRect/>
          </a:stretch>
        </p:blipFill>
        <p:spPr>
          <a:xfrm>
            <a:off x="2503471" y="6115820"/>
            <a:ext cx="2214578" cy="572339"/>
          </a:xfrm>
          <a:prstGeom prst="rect">
            <a:avLst/>
          </a:prstGeom>
          <a:solidFill>
            <a:schemeClr val="accent1">
              <a:lumMod val="75000"/>
            </a:schemeClr>
          </a:solidFill>
        </p:spPr>
      </p:pic>
      <p:pic>
        <p:nvPicPr>
          <p:cNvPr id="10" name="Immagine 9" descr="Testata PSR 2014-2020"/>
          <p:cNvPicPr>
            <a:picLocks noChangeAspect="1" noChangeArrowheads="1"/>
          </p:cNvPicPr>
          <p:nvPr/>
        </p:nvPicPr>
        <p:blipFill>
          <a:blip r:embed="rId4"/>
          <a:srcRect/>
          <a:stretch>
            <a:fillRect/>
          </a:stretch>
        </p:blipFill>
        <p:spPr bwMode="auto">
          <a:xfrm>
            <a:off x="4932363" y="6098796"/>
            <a:ext cx="2357454" cy="589364"/>
          </a:xfrm>
          <a:prstGeom prst="rect">
            <a:avLst/>
          </a:prstGeom>
          <a:noFill/>
          <a:ln w="9525">
            <a:noFill/>
            <a:miter lim="800000"/>
            <a:headEnd/>
            <a:tailEnd/>
          </a:ln>
        </p:spPr>
      </p:pic>
      <p:sp>
        <p:nvSpPr>
          <p:cNvPr id="7" name="Titolo 1"/>
          <p:cNvSpPr txBox="1">
            <a:spLocks/>
          </p:cNvSpPr>
          <p:nvPr/>
        </p:nvSpPr>
        <p:spPr>
          <a:xfrm>
            <a:off x="574645" y="544492"/>
            <a:ext cx="8643998" cy="2571768"/>
          </a:xfrm>
          <a:prstGeom prst="rect">
            <a:avLst/>
          </a:prstGeom>
          <a:ln>
            <a:solidFill>
              <a:srgbClr val="0066FF"/>
            </a:solidFill>
          </a:ln>
        </p:spPr>
        <p:txBody>
          <a:bodyPr vert="horz" lIns="91440" tIns="45720" rIns="91440" bIns="45720" rtlCol="0" anchor="ctr">
            <a:noAutofit/>
          </a:bodyPr>
          <a:lstStyle/>
          <a:p>
            <a:pPr lvl="0" algn="just">
              <a:spcBef>
                <a:spcPct val="0"/>
              </a:spcBef>
              <a:defRPr/>
            </a:pPr>
            <a:r>
              <a:rPr lang="it-IT" sz="2400" b="1" dirty="0" smtClean="0">
                <a:solidFill>
                  <a:srgbClr val="0066FF"/>
                </a:solidFill>
                <a:latin typeface="Tahoma" pitchFamily="34" charset="0"/>
                <a:ea typeface="Tahoma" pitchFamily="34" charset="0"/>
                <a:cs typeface="Tahoma" pitchFamily="34" charset="0"/>
              </a:rPr>
              <a:t>C.6) LOCALIZZAZIONE TERRITORIALE DELL’IDEA PROGETTUALE </a:t>
            </a:r>
            <a:r>
              <a:rPr lang="it-IT" sz="2400" b="1" dirty="0" smtClean="0">
                <a:latin typeface="Tahoma" pitchFamily="34" charset="0"/>
                <a:ea typeface="Tahoma" pitchFamily="34" charset="0"/>
                <a:cs typeface="Tahoma" pitchFamily="34" charset="0"/>
              </a:rPr>
              <a:t>(</a:t>
            </a:r>
            <a:r>
              <a:rPr lang="it-IT" sz="2400" b="1" dirty="0" err="1" smtClean="0">
                <a:latin typeface="Tahoma" pitchFamily="34" charset="0"/>
                <a:ea typeface="Tahoma" pitchFamily="34" charset="0"/>
                <a:cs typeface="Tahoma" pitchFamily="34" charset="0"/>
              </a:rPr>
              <a:t>max</a:t>
            </a:r>
            <a:r>
              <a:rPr lang="it-IT" sz="2400" b="1" dirty="0" smtClean="0">
                <a:latin typeface="Tahoma" pitchFamily="34" charset="0"/>
                <a:ea typeface="Tahoma" pitchFamily="34" charset="0"/>
                <a:cs typeface="Tahoma" pitchFamily="34" charset="0"/>
              </a:rPr>
              <a:t> 20 righe): </a:t>
            </a:r>
          </a:p>
          <a:p>
            <a:pPr lvl="0" algn="just">
              <a:spcBef>
                <a:spcPct val="0"/>
              </a:spcBef>
              <a:defRPr/>
            </a:pPr>
            <a:endParaRPr lang="it-IT" sz="1000" b="1" dirty="0" smtClean="0">
              <a:latin typeface="Tahoma" pitchFamily="34" charset="0"/>
              <a:ea typeface="Tahoma" pitchFamily="34" charset="0"/>
              <a:cs typeface="Tahoma" pitchFamily="34" charset="0"/>
            </a:endParaRPr>
          </a:p>
          <a:p>
            <a:pPr lvl="0" algn="just">
              <a:spcBef>
                <a:spcPct val="0"/>
              </a:spcBef>
              <a:defRPr/>
            </a:pPr>
            <a:r>
              <a:rPr lang="it-IT" sz="2000" dirty="0" smtClean="0">
                <a:latin typeface="Tahoma" pitchFamily="34" charset="0"/>
                <a:ea typeface="Tahoma" pitchFamily="34" charset="0"/>
                <a:cs typeface="Tahoma" pitchFamily="34" charset="0"/>
              </a:rPr>
              <a:t>Area geografica in cui si realizza l’idea progettuale. </a:t>
            </a:r>
          </a:p>
          <a:p>
            <a:pPr lvl="0" algn="just">
              <a:spcBef>
                <a:spcPct val="0"/>
              </a:spcBef>
              <a:defRPr/>
            </a:pPr>
            <a:endParaRPr lang="it-IT" sz="1000" dirty="0" smtClean="0">
              <a:latin typeface="Tahoma" pitchFamily="34" charset="0"/>
              <a:ea typeface="Tahoma" pitchFamily="34" charset="0"/>
              <a:cs typeface="Tahoma" pitchFamily="34" charset="0"/>
            </a:endParaRPr>
          </a:p>
          <a:p>
            <a:pPr lvl="0" algn="just">
              <a:spcBef>
                <a:spcPct val="0"/>
              </a:spcBef>
              <a:defRPr/>
            </a:pPr>
            <a:r>
              <a:rPr lang="it-IT" sz="2000" b="1" dirty="0" smtClean="0">
                <a:solidFill>
                  <a:srgbClr val="FF0000"/>
                </a:solidFill>
                <a:latin typeface="Tahoma" pitchFamily="34" charset="0"/>
                <a:ea typeface="Tahoma" pitchFamily="34" charset="0"/>
                <a:cs typeface="Tahoma" pitchFamily="34" charset="0"/>
              </a:rPr>
              <a:t>Indicare il territorio nel quale verrà realizzato il progetto </a:t>
            </a:r>
            <a:r>
              <a:rPr lang="it-IT" sz="2000" dirty="0" smtClean="0">
                <a:latin typeface="Tahoma" pitchFamily="34" charset="0"/>
                <a:ea typeface="Tahoma" pitchFamily="34" charset="0"/>
                <a:cs typeface="Tahoma" pitchFamily="34" charset="0"/>
              </a:rPr>
              <a:t>come definito al paragrafo 3.6 del bando. / Nel caso in cui i progetti interessino più aree, indicare per ogni partner diretto il comune sui cui ricade l’investimento.</a:t>
            </a:r>
          </a:p>
        </p:txBody>
      </p:sp>
      <p:sp>
        <p:nvSpPr>
          <p:cNvPr id="6" name="Titolo 1"/>
          <p:cNvSpPr txBox="1">
            <a:spLocks/>
          </p:cNvSpPr>
          <p:nvPr/>
        </p:nvSpPr>
        <p:spPr>
          <a:xfrm>
            <a:off x="574645" y="3616326"/>
            <a:ext cx="8643998" cy="928694"/>
          </a:xfrm>
          <a:prstGeom prst="rect">
            <a:avLst/>
          </a:prstGeom>
          <a:ln>
            <a:solidFill>
              <a:srgbClr val="0066FF"/>
            </a:solidFill>
          </a:ln>
        </p:spPr>
        <p:txBody>
          <a:bodyPr vert="horz" lIns="91440" tIns="45720" rIns="91440" bIns="45720" rtlCol="0" anchor="ctr">
            <a:noAutofit/>
          </a:bodyPr>
          <a:lstStyle/>
          <a:p>
            <a:pPr lvl="0" algn="just">
              <a:spcBef>
                <a:spcPct val="0"/>
              </a:spcBef>
              <a:defRPr/>
            </a:pPr>
            <a:r>
              <a:rPr lang="it-IT" sz="2400" b="1" dirty="0" smtClean="0">
                <a:solidFill>
                  <a:srgbClr val="0066FF"/>
                </a:solidFill>
                <a:latin typeface="Tahoma" pitchFamily="34" charset="0"/>
                <a:ea typeface="Tahoma" pitchFamily="34" charset="0"/>
                <a:cs typeface="Tahoma" pitchFamily="34" charset="0"/>
              </a:rPr>
              <a:t>C.7) ULTERIORI INFORMAZIONI RITENUTE UTILI </a:t>
            </a:r>
            <a:r>
              <a:rPr lang="it-IT" sz="2400" b="1" dirty="0" smtClean="0">
                <a:latin typeface="Tahoma" pitchFamily="34" charset="0"/>
                <a:ea typeface="Tahoma" pitchFamily="34" charset="0"/>
                <a:cs typeface="Tahoma" pitchFamily="34" charset="0"/>
              </a:rPr>
              <a:t>(</a:t>
            </a:r>
            <a:r>
              <a:rPr lang="it-IT" sz="2400" b="1" dirty="0" err="1" smtClean="0">
                <a:latin typeface="Tahoma" pitchFamily="34" charset="0"/>
                <a:ea typeface="Tahoma" pitchFamily="34" charset="0"/>
                <a:cs typeface="Tahoma" pitchFamily="34" charset="0"/>
              </a:rPr>
              <a:t>max</a:t>
            </a:r>
            <a:r>
              <a:rPr lang="it-IT" sz="2400" b="1" dirty="0" smtClean="0">
                <a:latin typeface="Tahoma" pitchFamily="34" charset="0"/>
                <a:ea typeface="Tahoma" pitchFamily="34" charset="0"/>
                <a:cs typeface="Tahoma" pitchFamily="34" charset="0"/>
              </a:rPr>
              <a:t> 45 righe)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allunigiana.png"/>
          <p:cNvPicPr>
            <a:picLocks noChangeAspect="1"/>
          </p:cNvPicPr>
          <p:nvPr/>
        </p:nvPicPr>
        <p:blipFill>
          <a:blip r:embed="rId3" cstate="print"/>
          <a:stretch>
            <a:fillRect/>
          </a:stretch>
        </p:blipFill>
        <p:spPr>
          <a:xfrm>
            <a:off x="2503471" y="6115820"/>
            <a:ext cx="2214578" cy="572339"/>
          </a:xfrm>
          <a:prstGeom prst="rect">
            <a:avLst/>
          </a:prstGeom>
          <a:solidFill>
            <a:schemeClr val="accent1">
              <a:lumMod val="75000"/>
            </a:schemeClr>
          </a:solidFill>
        </p:spPr>
      </p:pic>
      <p:pic>
        <p:nvPicPr>
          <p:cNvPr id="10" name="Immagine 9" descr="Testata PSR 2014-2020"/>
          <p:cNvPicPr>
            <a:picLocks noChangeAspect="1" noChangeArrowheads="1"/>
          </p:cNvPicPr>
          <p:nvPr/>
        </p:nvPicPr>
        <p:blipFill>
          <a:blip r:embed="rId4"/>
          <a:srcRect/>
          <a:stretch>
            <a:fillRect/>
          </a:stretch>
        </p:blipFill>
        <p:spPr bwMode="auto">
          <a:xfrm>
            <a:off x="4932363" y="6098796"/>
            <a:ext cx="2357454" cy="589364"/>
          </a:xfrm>
          <a:prstGeom prst="rect">
            <a:avLst/>
          </a:prstGeom>
          <a:noFill/>
          <a:ln w="9525">
            <a:noFill/>
            <a:miter lim="800000"/>
            <a:headEnd/>
            <a:tailEnd/>
          </a:ln>
        </p:spPr>
      </p:pic>
      <p:sp>
        <p:nvSpPr>
          <p:cNvPr id="6" name="Titolo 1"/>
          <p:cNvSpPr txBox="1">
            <a:spLocks/>
          </p:cNvSpPr>
          <p:nvPr/>
        </p:nvSpPr>
        <p:spPr>
          <a:xfrm>
            <a:off x="503207" y="1401748"/>
            <a:ext cx="8643998" cy="857256"/>
          </a:xfrm>
          <a:prstGeom prst="rect">
            <a:avLst/>
          </a:prstGeom>
          <a:ln>
            <a:solidFill>
              <a:srgbClr val="00CC00"/>
            </a:solidFill>
          </a:ln>
        </p:spPr>
        <p:txBody>
          <a:bodyPr vert="horz" lIns="91440" tIns="45720" rIns="91440" bIns="45720" rtlCol="0" anchor="ctr">
            <a:noAutofit/>
          </a:bodyPr>
          <a:lstStyle/>
          <a:p>
            <a:pPr lvl="0" algn="just">
              <a:spcBef>
                <a:spcPct val="0"/>
              </a:spcBef>
              <a:defRPr/>
            </a:pPr>
            <a:r>
              <a:rPr lang="it-IT" sz="2000" b="1" dirty="0" smtClean="0">
                <a:latin typeface="Tahoma" pitchFamily="34" charset="0"/>
                <a:ea typeface="Tahoma" pitchFamily="34" charset="0"/>
                <a:cs typeface="Tahoma" pitchFamily="34" charset="0"/>
              </a:rPr>
              <a:t>Costo complessivo del progetto </a:t>
            </a:r>
            <a:r>
              <a:rPr lang="it-IT" sz="2000" dirty="0" smtClean="0">
                <a:latin typeface="Tahoma" pitchFamily="34" charset="0"/>
                <a:ea typeface="Tahoma" pitchFamily="34" charset="0"/>
                <a:cs typeface="Tahoma" pitchFamily="34" charset="0"/>
              </a:rPr>
              <a:t>(stima del costo complessivo del progetto e ripartizione su ogni singolo partner diretto) </a:t>
            </a:r>
          </a:p>
        </p:txBody>
      </p:sp>
      <p:sp>
        <p:nvSpPr>
          <p:cNvPr id="8" name="Titolo 1"/>
          <p:cNvSpPr txBox="1">
            <a:spLocks/>
          </p:cNvSpPr>
          <p:nvPr/>
        </p:nvSpPr>
        <p:spPr>
          <a:xfrm>
            <a:off x="503207" y="544492"/>
            <a:ext cx="8643998" cy="642942"/>
          </a:xfrm>
          <a:prstGeom prst="rect">
            <a:avLst/>
          </a:prstGeom>
          <a:ln>
            <a:solidFill>
              <a:srgbClr val="00CC00"/>
            </a:solidFill>
          </a:ln>
        </p:spPr>
        <p:txBody>
          <a:bodyPr vert="horz" lIns="91440" tIns="45720" rIns="91440" bIns="45720" rtlCol="0" anchor="ctr">
            <a:noAutofit/>
          </a:bodyPr>
          <a:lstStyle/>
          <a:p>
            <a:pPr marL="514350" marR="0" lvl="0" indent="-514350" algn="ctr" defTabSz="914400" rtl="0" eaLnBrk="1" fontAlgn="auto" latinLnBrk="0" hangingPunct="1">
              <a:lnSpc>
                <a:spcPct val="100000"/>
              </a:lnSpc>
              <a:spcBef>
                <a:spcPct val="0"/>
              </a:spcBef>
              <a:spcAft>
                <a:spcPts val="0"/>
              </a:spcAft>
              <a:buClrTx/>
              <a:buSzTx/>
              <a:buFont typeface="+mj-lt"/>
              <a:buAutoNum type="alphaUcPeriod" startAt="4"/>
              <a:tabLst/>
              <a:defRPr/>
            </a:pPr>
            <a:r>
              <a:rPr lang="it-IT" sz="32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PIANO FINANZIARIO</a:t>
            </a:r>
            <a:endParaRPr kumimoji="0" lang="it-IT" sz="3200" b="1" i="0" u="none" strike="noStrike" kern="1200" cap="none" spc="0" normalizeH="0" baseline="0" noProof="0" dirty="0">
              <a:ln>
                <a:noFill/>
              </a:ln>
              <a:solidFill>
                <a:srgbClr val="00CC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7" name="Titolo 1"/>
          <p:cNvSpPr txBox="1">
            <a:spLocks/>
          </p:cNvSpPr>
          <p:nvPr/>
        </p:nvSpPr>
        <p:spPr>
          <a:xfrm>
            <a:off x="503207" y="2830508"/>
            <a:ext cx="8643998" cy="642942"/>
          </a:xfrm>
          <a:prstGeom prst="rect">
            <a:avLst/>
          </a:prstGeom>
          <a:ln>
            <a:solidFill>
              <a:srgbClr val="FF3399"/>
            </a:solidFill>
          </a:ln>
        </p:spPr>
        <p:txBody>
          <a:bodyPr vert="horz" lIns="91440" tIns="45720" rIns="91440" bIns="45720" rtlCol="0" anchor="ctr">
            <a:noAutofit/>
          </a:bodyPr>
          <a:lstStyle/>
          <a:p>
            <a:pPr marL="514350" marR="0" lvl="0" indent="-514350" algn="ctr" defTabSz="914400" rtl="0" eaLnBrk="1" fontAlgn="auto" latinLnBrk="0" hangingPunct="1">
              <a:lnSpc>
                <a:spcPct val="100000"/>
              </a:lnSpc>
              <a:spcBef>
                <a:spcPct val="0"/>
              </a:spcBef>
              <a:spcAft>
                <a:spcPts val="0"/>
              </a:spcAft>
              <a:buClrTx/>
              <a:buSzTx/>
              <a:buFont typeface="+mj-lt"/>
              <a:buAutoNum type="alphaUcPeriod" startAt="5"/>
              <a:tabLst/>
              <a:defRPr/>
            </a:pPr>
            <a:r>
              <a:rPr lang="it-IT" sz="3200" b="1" dirty="0" smtClean="0">
                <a:solidFill>
                  <a:srgbClr val="FF3399"/>
                </a:solidFill>
                <a:effectLst>
                  <a:outerShdw blurRad="38100" dist="38100" dir="2700000" algn="tl">
                    <a:srgbClr val="000000">
                      <a:alpha val="43137"/>
                    </a:srgbClr>
                  </a:outerShdw>
                </a:effectLst>
                <a:latin typeface="Tahoma" pitchFamily="34" charset="0"/>
                <a:ea typeface="Tahoma" pitchFamily="34" charset="0"/>
                <a:cs typeface="Tahoma" pitchFamily="34" charset="0"/>
              </a:rPr>
              <a:t>CRONOPROGRAMMA</a:t>
            </a:r>
            <a:endParaRPr kumimoji="0" lang="it-IT" sz="3200" b="1" i="0" u="none" strike="noStrike" kern="1200" cap="none" spc="0" normalizeH="0" baseline="0" noProof="0" dirty="0">
              <a:ln>
                <a:noFill/>
              </a:ln>
              <a:solidFill>
                <a:srgbClr val="FF3399"/>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9" name="Titolo 1"/>
          <p:cNvSpPr txBox="1">
            <a:spLocks/>
          </p:cNvSpPr>
          <p:nvPr/>
        </p:nvSpPr>
        <p:spPr>
          <a:xfrm>
            <a:off x="503207" y="3616326"/>
            <a:ext cx="8643998" cy="1071570"/>
          </a:xfrm>
          <a:prstGeom prst="rect">
            <a:avLst/>
          </a:prstGeom>
          <a:ln>
            <a:solidFill>
              <a:srgbClr val="FF3399"/>
            </a:solidFill>
          </a:ln>
        </p:spPr>
        <p:txBody>
          <a:bodyPr vert="horz" lIns="91440" tIns="45720" rIns="91440" bIns="45720" rtlCol="0" anchor="ctr">
            <a:noAutofit/>
          </a:bodyPr>
          <a:lstStyle/>
          <a:p>
            <a:pPr lvl="0" algn="just">
              <a:spcBef>
                <a:spcPct val="0"/>
              </a:spcBef>
              <a:defRPr/>
            </a:pPr>
            <a:r>
              <a:rPr lang="it-IT" sz="2000" b="1" dirty="0" smtClean="0">
                <a:latin typeface="Tahoma" pitchFamily="34" charset="0"/>
                <a:ea typeface="Tahoma" pitchFamily="34" charset="0"/>
                <a:cs typeface="Tahoma" pitchFamily="34" charset="0"/>
              </a:rPr>
              <a:t>Durata del progetto in mesi (</a:t>
            </a:r>
            <a:r>
              <a:rPr lang="it-IT" sz="2000" dirty="0" smtClean="0">
                <a:latin typeface="Tahoma" pitchFamily="34" charset="0"/>
                <a:ea typeface="Tahoma" pitchFamily="34" charset="0"/>
                <a:cs typeface="Tahoma" pitchFamily="34" charset="0"/>
              </a:rPr>
              <a:t>tempo di realizzazione del Progetto: il progetto dovrà concludersi con la presentazione della </a:t>
            </a:r>
            <a:r>
              <a:rPr lang="it-IT" sz="2000" b="1" dirty="0" smtClean="0">
                <a:solidFill>
                  <a:srgbClr val="FF0000"/>
                </a:solidFill>
                <a:latin typeface="Tahoma" pitchFamily="34" charset="0"/>
                <a:ea typeface="Tahoma" pitchFamily="34" charset="0"/>
                <a:cs typeface="Tahoma" pitchFamily="34" charset="0"/>
              </a:rPr>
              <a:t>domanda di pagamento a saldo entro il 31/10/2024</a:t>
            </a:r>
            <a:r>
              <a:rPr lang="it-IT" sz="2000" b="1" dirty="0" smtClean="0">
                <a:latin typeface="Tahoma" pitchFamily="34" charset="0"/>
                <a:ea typeface="Tahoma" pitchFamily="34" charset="0"/>
                <a:cs typeface="Tahoma" pitchFamily="34" charset="0"/>
              </a:rPr>
              <a:t>)</a:t>
            </a:r>
            <a:endParaRPr lang="it-IT" sz="2000" dirty="0" smtClean="0">
              <a:latin typeface="Tahoma" pitchFamily="34" charset="0"/>
              <a:ea typeface="Tahoma" pitchFamily="34" charset="0"/>
              <a:cs typeface="Tahoma"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574645" y="473054"/>
            <a:ext cx="8572560" cy="642942"/>
          </a:xfrm>
          <a:prstGeom prst="rect">
            <a:avLst/>
          </a:prstGeom>
          <a:ln>
            <a:solidFill>
              <a:srgbClr val="0066FF"/>
            </a:solidFill>
          </a:ln>
        </p:spPr>
        <p:txBody>
          <a:bodyPr vert="horz" lIns="91440" tIns="45720" rIns="91440" bIns="45720" rtlCol="0" anchor="ctr">
            <a:noAutofit/>
          </a:bodyPr>
          <a:lstStyle/>
          <a:p>
            <a:pPr marL="514350" lvl="0" indent="-514350" algn="ctr">
              <a:spcBef>
                <a:spcPct val="0"/>
              </a:spcBef>
              <a:buFont typeface="+mj-lt"/>
              <a:buAutoNum type="alphaUcPeriod" startAt="6"/>
              <a:defRPr/>
            </a:pPr>
            <a:r>
              <a:rPr lang="it-IT" sz="2600" b="1" dirty="0" smtClean="0">
                <a:solidFill>
                  <a:srgbClr val="0066FF"/>
                </a:solidFill>
                <a:effectLst>
                  <a:outerShdw blurRad="38100" dist="38100" dir="2700000" algn="tl">
                    <a:srgbClr val="000000">
                      <a:alpha val="43137"/>
                    </a:srgbClr>
                  </a:outerShdw>
                </a:effectLst>
                <a:latin typeface="Tahoma" pitchFamily="34" charset="0"/>
                <a:ea typeface="Tahoma" pitchFamily="34" charset="0"/>
                <a:cs typeface="Tahoma" pitchFamily="34" charset="0"/>
              </a:rPr>
              <a:t>CORRISPONDENZA CON I CRITERI DEL BANDO</a:t>
            </a:r>
          </a:p>
        </p:txBody>
      </p:sp>
      <p:sp>
        <p:nvSpPr>
          <p:cNvPr id="13" name="CasellaDiTesto 12"/>
          <p:cNvSpPr txBox="1"/>
          <p:nvPr/>
        </p:nvSpPr>
        <p:spPr>
          <a:xfrm>
            <a:off x="574645" y="1330310"/>
            <a:ext cx="8643998" cy="2523768"/>
          </a:xfrm>
          <a:prstGeom prst="rect">
            <a:avLst/>
          </a:prstGeom>
          <a:noFill/>
          <a:ln>
            <a:solidFill>
              <a:srgbClr val="0066FF"/>
            </a:solidFill>
          </a:ln>
        </p:spPr>
        <p:txBody>
          <a:bodyPr wrap="square" rtlCol="0">
            <a:spAutoFit/>
          </a:bodyPr>
          <a:lstStyle/>
          <a:p>
            <a:pPr algn="just">
              <a:buSzPct val="130000"/>
            </a:pPr>
            <a:r>
              <a:rPr lang="it-IT" sz="2400" b="1" u="sng" dirty="0" smtClean="0">
                <a:solidFill>
                  <a:srgbClr val="0066FF"/>
                </a:solidFill>
                <a:latin typeface="Tahoma" pitchFamily="34" charset="0"/>
                <a:ea typeface="Tahoma" pitchFamily="34" charset="0"/>
                <a:cs typeface="Tahoma" pitchFamily="34" charset="0"/>
              </a:rPr>
              <a:t>1.1.2 “LIVELLO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ORIGINALITÀ, INNOVATIVITÀ E CONCRETEZZA DEL PERCORSO PARTECIPATIVO” </a:t>
            </a:r>
            <a:r>
              <a:rPr lang="it-IT" sz="2000" b="1" dirty="0" smtClean="0">
                <a:latin typeface="Tahoma" pitchFamily="34" charset="0"/>
                <a:ea typeface="Tahoma" pitchFamily="34" charset="0"/>
                <a:cs typeface="Tahoma" pitchFamily="34" charset="0"/>
              </a:rPr>
              <a:t>punti </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7</a:t>
            </a:r>
          </a:p>
          <a:p>
            <a:pPr algn="just">
              <a:buSzPct val="130000"/>
            </a:pPr>
            <a:endParaRPr lang="it-IT" sz="1000" dirty="0" smtClean="0">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Descrivere il </a:t>
            </a:r>
            <a:r>
              <a:rPr lang="it-IT" sz="2000" b="1" dirty="0" smtClean="0">
                <a:solidFill>
                  <a:srgbClr val="FF0000"/>
                </a:solidFill>
                <a:latin typeface="Tahoma" pitchFamily="34" charset="0"/>
                <a:ea typeface="Tahoma" pitchFamily="34" charset="0"/>
                <a:cs typeface="Tahoma" pitchFamily="34" charset="0"/>
              </a:rPr>
              <a:t>percorso partecipativo attuato/da attuare per la definizione/evoluzione dell'idea progettuale</a:t>
            </a:r>
            <a:r>
              <a:rPr lang="it-IT" sz="2000" dirty="0" smtClean="0">
                <a:latin typeface="Tahoma" pitchFamily="34" charset="0"/>
                <a:ea typeface="Tahoma" pitchFamily="34" charset="0"/>
                <a:cs typeface="Tahoma" pitchFamily="34" charset="0"/>
              </a:rPr>
              <a:t> evidenziando in particolare gli elementi ritenuti maggiormente originali e innovativi.</a:t>
            </a:r>
            <a:r>
              <a:rPr lang="it-IT" dirty="0" smtClean="0">
                <a:latin typeface="Tahoma" pitchFamily="34" charset="0"/>
                <a:ea typeface="Tahoma" pitchFamily="34" charset="0"/>
                <a:cs typeface="Tahoma" pitchFamily="34" charset="0"/>
              </a:rPr>
              <a:t> </a:t>
            </a:r>
            <a:r>
              <a:rPr lang="it-IT" sz="2000" b="1" dirty="0" smtClean="0">
                <a:latin typeface="Tahoma" pitchFamily="34" charset="0"/>
                <a:ea typeface="Tahoma" pitchFamily="34" charset="0"/>
                <a:cs typeface="Tahoma" pitchFamily="34" charset="0"/>
              </a:rPr>
              <a:t>(</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45 righe) </a:t>
            </a:r>
            <a:endParaRPr lang="it-IT" b="1" dirty="0"/>
          </a:p>
        </p:txBody>
      </p:sp>
      <p:sp>
        <p:nvSpPr>
          <p:cNvPr id="17" name="CasellaDiTesto 16"/>
          <p:cNvSpPr txBox="1"/>
          <p:nvPr/>
        </p:nvSpPr>
        <p:spPr>
          <a:xfrm>
            <a:off x="574645" y="4065565"/>
            <a:ext cx="8643998" cy="1908215"/>
          </a:xfrm>
          <a:prstGeom prst="rect">
            <a:avLst/>
          </a:prstGeom>
          <a:noFill/>
          <a:ln>
            <a:solidFill>
              <a:srgbClr val="0066FF"/>
            </a:solidFill>
          </a:ln>
        </p:spPr>
        <p:txBody>
          <a:bodyPr wrap="square" rtlCol="0">
            <a:spAutoFit/>
          </a:bodyPr>
          <a:lstStyle/>
          <a:p>
            <a:pPr algn="just">
              <a:buSzPct val="130000"/>
            </a:pPr>
            <a:r>
              <a:rPr lang="it-IT" sz="2400" b="1" u="sng" dirty="0" smtClean="0">
                <a:solidFill>
                  <a:srgbClr val="0066FF"/>
                </a:solidFill>
                <a:latin typeface="Tahoma" pitchFamily="34" charset="0"/>
                <a:ea typeface="Tahoma" pitchFamily="34" charset="0"/>
                <a:cs typeface="Tahoma" pitchFamily="34" charset="0"/>
              </a:rPr>
              <a:t>1.1.3 “GRADO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INCLUSIVITÀ NELLA COSTRUZIONE DELL'IDEA PROGETTUALE” </a:t>
            </a:r>
            <a:r>
              <a:rPr lang="it-IT" sz="2000" b="1" dirty="0" smtClean="0">
                <a:latin typeface="Tahoma" pitchFamily="34" charset="0"/>
                <a:ea typeface="Tahoma" pitchFamily="34" charset="0"/>
                <a:cs typeface="Tahoma" pitchFamily="34" charset="0"/>
              </a:rPr>
              <a:t>punti </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7</a:t>
            </a:r>
          </a:p>
          <a:p>
            <a:pPr marL="355600" algn="just"/>
            <a:endParaRPr lang="it-IT" sz="1000" dirty="0" smtClean="0">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Descrivere </a:t>
            </a:r>
            <a:r>
              <a:rPr lang="it-IT" sz="2000" b="1" dirty="0" smtClean="0">
                <a:solidFill>
                  <a:srgbClr val="FF0000"/>
                </a:solidFill>
                <a:latin typeface="Tahoma" pitchFamily="34" charset="0"/>
                <a:ea typeface="Tahoma" pitchFamily="34" charset="0"/>
                <a:cs typeface="Tahoma" pitchFamily="34" charset="0"/>
              </a:rPr>
              <a:t>gli elementi che hanno favorito la costruzione di un’idea progettuale basata su un processo volto al coinvolgimento di una pluralità di soggetti</a:t>
            </a:r>
            <a:r>
              <a:rPr lang="it-IT" sz="2000" dirty="0" smtClean="0">
                <a:latin typeface="Tahoma" pitchFamily="34" charset="0"/>
                <a:ea typeface="Tahoma" pitchFamily="34" charset="0"/>
                <a:cs typeface="Tahoma" pitchFamily="34" charset="0"/>
              </a:rPr>
              <a:t> </a:t>
            </a:r>
            <a:r>
              <a:rPr lang="it-IT" sz="2000" b="1" dirty="0" smtClean="0">
                <a:latin typeface="Tahoma" pitchFamily="34" charset="0"/>
                <a:ea typeface="Tahoma" pitchFamily="34" charset="0"/>
                <a:cs typeface="Tahoma" pitchFamily="34" charset="0"/>
              </a:rPr>
              <a:t>(</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45 righe) </a:t>
            </a:r>
            <a:endParaRPr lang="it-IT"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574645" y="646424"/>
            <a:ext cx="8643998" cy="1969770"/>
          </a:xfrm>
          <a:prstGeom prst="rect">
            <a:avLst/>
          </a:prstGeom>
          <a:noFill/>
          <a:ln>
            <a:solidFill>
              <a:srgbClr val="0066FF"/>
            </a:solidFill>
          </a:ln>
        </p:spPr>
        <p:txBody>
          <a:bodyPr wrap="square" rtlCol="0">
            <a:spAutoFit/>
          </a:bodyPr>
          <a:lstStyle/>
          <a:p>
            <a:pPr algn="just">
              <a:buSzPct val="130000"/>
            </a:pPr>
            <a:r>
              <a:rPr lang="it-IT" sz="2400" b="1" u="sng" dirty="0" smtClean="0">
                <a:solidFill>
                  <a:srgbClr val="0066FF"/>
                </a:solidFill>
                <a:latin typeface="Tahoma" pitchFamily="34" charset="0"/>
                <a:ea typeface="Tahoma" pitchFamily="34" charset="0"/>
                <a:cs typeface="Tahoma" pitchFamily="34" charset="0"/>
              </a:rPr>
              <a:t>1.1.5 “ORGANIZZAZIONE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ALMENO UN EVENTO PUBBLICO DA PARTE DEL PARTENARIATO PROMOTORE”           </a:t>
            </a:r>
            <a:r>
              <a:rPr lang="it-IT" sz="2000" b="1" dirty="0" smtClean="0">
                <a:latin typeface="Tahoma" pitchFamily="34" charset="0"/>
                <a:ea typeface="Tahoma" pitchFamily="34" charset="0"/>
                <a:cs typeface="Tahoma" pitchFamily="34" charset="0"/>
              </a:rPr>
              <a:t>punti </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3</a:t>
            </a:r>
          </a:p>
          <a:p>
            <a:pPr marL="355600" indent="-355600" algn="just">
              <a:buSzPct val="130000"/>
            </a:pPr>
            <a:endParaRPr lang="it-IT" sz="1000" dirty="0" smtClean="0">
              <a:latin typeface="Tahoma" pitchFamily="34" charset="0"/>
              <a:ea typeface="Tahoma" pitchFamily="34" charset="0"/>
              <a:cs typeface="Tahoma" pitchFamily="34" charset="0"/>
            </a:endParaRPr>
          </a:p>
          <a:p>
            <a:pPr algn="just"/>
            <a:r>
              <a:rPr lang="it-IT" sz="2000" b="1" dirty="0" smtClean="0">
                <a:solidFill>
                  <a:srgbClr val="FF0000"/>
                </a:solidFill>
                <a:latin typeface="Tahoma" pitchFamily="34" charset="0"/>
                <a:ea typeface="Tahoma" pitchFamily="34" charset="0"/>
                <a:cs typeface="Tahoma" pitchFamily="34" charset="0"/>
              </a:rPr>
              <a:t>Presentare idonea documentazione </a:t>
            </a:r>
            <a:r>
              <a:rPr lang="it-IT" sz="2000" dirty="0" smtClean="0">
                <a:latin typeface="Tahoma" pitchFamily="34" charset="0"/>
                <a:ea typeface="Tahoma" pitchFamily="34" charset="0"/>
                <a:cs typeface="Tahoma" pitchFamily="34" charset="0"/>
              </a:rPr>
              <a:t>(almeno documentazione fotografica, foglio presenze o </a:t>
            </a:r>
            <a:r>
              <a:rPr lang="it-IT" sz="2000" dirty="0" err="1" smtClean="0">
                <a:latin typeface="Tahoma" pitchFamily="34" charset="0"/>
                <a:ea typeface="Tahoma" pitchFamily="34" charset="0"/>
                <a:cs typeface="Tahoma" pitchFamily="34" charset="0"/>
              </a:rPr>
              <a:t>screenshot</a:t>
            </a:r>
            <a:r>
              <a:rPr lang="it-IT" sz="2000" dirty="0" smtClean="0">
                <a:latin typeface="Tahoma" pitchFamily="34" charset="0"/>
                <a:ea typeface="Tahoma" pitchFamily="34" charset="0"/>
                <a:cs typeface="Tahoma" pitchFamily="34" charset="0"/>
              </a:rPr>
              <a:t> dell’evento se svolto online)</a:t>
            </a:r>
            <a:endParaRPr lang="it-IT" b="1" dirty="0"/>
          </a:p>
        </p:txBody>
      </p:sp>
      <p:sp>
        <p:nvSpPr>
          <p:cNvPr id="17" name="CasellaDiTesto 16"/>
          <p:cNvSpPr txBox="1"/>
          <p:nvPr/>
        </p:nvSpPr>
        <p:spPr>
          <a:xfrm>
            <a:off x="574645" y="2832200"/>
            <a:ext cx="8643998" cy="3570208"/>
          </a:xfrm>
          <a:prstGeom prst="rect">
            <a:avLst/>
          </a:prstGeom>
          <a:noFill/>
          <a:ln>
            <a:solidFill>
              <a:srgbClr val="0066FF"/>
            </a:solidFill>
          </a:ln>
        </p:spPr>
        <p:txBody>
          <a:bodyPr wrap="square" rtlCol="0">
            <a:spAutoFit/>
          </a:bodyPr>
          <a:lstStyle/>
          <a:p>
            <a:pPr algn="just">
              <a:buSzPct val="130000"/>
            </a:pPr>
            <a:r>
              <a:rPr lang="it-IT" sz="2400" b="1" u="sng" dirty="0" smtClean="0">
                <a:solidFill>
                  <a:srgbClr val="0066FF"/>
                </a:solidFill>
                <a:latin typeface="Tahoma" pitchFamily="34" charset="0"/>
                <a:ea typeface="Tahoma" pitchFamily="34" charset="0"/>
                <a:cs typeface="Tahoma" pitchFamily="34" charset="0"/>
              </a:rPr>
              <a:t>1.1.7 “N. DEGLI INCONTRI CUI HANNO PARTECIPATO/PARTECIPANO SOGGETTI RILEVANTI PER LA COMUNITÀ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RIFERIMENTO E/O L'IDEA PROGETTUALE, </a:t>
            </a:r>
            <a:r>
              <a:rPr lang="it-IT" sz="2000" b="1" u="sng" dirty="0" smtClean="0">
                <a:solidFill>
                  <a:srgbClr val="0066FF"/>
                </a:solidFill>
                <a:latin typeface="Tahoma" pitchFamily="34" charset="0"/>
                <a:ea typeface="Tahoma" pitchFamily="34" charset="0"/>
                <a:cs typeface="Tahoma" pitchFamily="34" charset="0"/>
              </a:rPr>
              <a:t>quali: Associazioni di categoria; Associazioni o altri soggetti attivi nella promozione e tutela dell'ambiente; Istituti scolastici; Imprese start up; Università; Soggetti con comprovate competenze nell'ambito del </a:t>
            </a:r>
            <a:r>
              <a:rPr lang="it-IT" sz="2000" b="1" u="sng" dirty="0" err="1" smtClean="0">
                <a:solidFill>
                  <a:srgbClr val="0066FF"/>
                </a:solidFill>
                <a:latin typeface="Tahoma" pitchFamily="34" charset="0"/>
                <a:ea typeface="Tahoma" pitchFamily="34" charset="0"/>
                <a:cs typeface="Tahoma" pitchFamily="34" charset="0"/>
              </a:rPr>
              <a:t>tematismo</a:t>
            </a:r>
            <a:r>
              <a:rPr lang="it-IT" sz="2000" b="1" u="sng" dirty="0" smtClean="0">
                <a:solidFill>
                  <a:srgbClr val="0066FF"/>
                </a:solidFill>
                <a:latin typeface="Tahoma" pitchFamily="34" charset="0"/>
                <a:ea typeface="Tahoma" pitchFamily="34" charset="0"/>
                <a:cs typeface="Tahoma" pitchFamily="34" charset="0"/>
              </a:rPr>
              <a:t> di riferimento; Associazioni culturali; Pro Loco “ </a:t>
            </a:r>
            <a:r>
              <a:rPr lang="it-IT" sz="2000" b="1" dirty="0" smtClean="0">
                <a:latin typeface="Tahoma" pitchFamily="34" charset="0"/>
                <a:ea typeface="Tahoma" pitchFamily="34" charset="0"/>
                <a:cs typeface="Tahoma" pitchFamily="34" charset="0"/>
              </a:rPr>
              <a:t>punti </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3</a:t>
            </a:r>
          </a:p>
          <a:p>
            <a:pPr marL="355600" algn="just"/>
            <a:endParaRPr lang="it-IT" sz="1000" dirty="0" smtClean="0">
              <a:latin typeface="Tahoma" pitchFamily="34" charset="0"/>
              <a:ea typeface="Tahoma" pitchFamily="34" charset="0"/>
              <a:cs typeface="Tahoma" pitchFamily="34" charset="0"/>
            </a:endParaRPr>
          </a:p>
          <a:p>
            <a:pPr algn="just"/>
            <a:r>
              <a:rPr lang="it-IT" sz="2000" b="1" dirty="0" smtClean="0">
                <a:solidFill>
                  <a:srgbClr val="FF0000"/>
                </a:solidFill>
                <a:latin typeface="Tahoma" pitchFamily="34" charset="0"/>
                <a:ea typeface="Tahoma" pitchFamily="34" charset="0"/>
                <a:cs typeface="Tahoma" pitchFamily="34" charset="0"/>
              </a:rPr>
              <a:t>Presentare idonea documentazione </a:t>
            </a:r>
            <a:r>
              <a:rPr lang="it-IT" sz="2000" dirty="0" smtClean="0">
                <a:latin typeface="Tahoma" pitchFamily="34" charset="0"/>
                <a:ea typeface="Tahoma" pitchFamily="34" charset="0"/>
                <a:cs typeface="Tahoma" pitchFamily="34" charset="0"/>
              </a:rPr>
              <a:t>(almeno documentazione fotografica, foglio presenze o </a:t>
            </a:r>
            <a:r>
              <a:rPr lang="it-IT" sz="2000" dirty="0" err="1" smtClean="0">
                <a:latin typeface="Tahoma" pitchFamily="34" charset="0"/>
                <a:ea typeface="Tahoma" pitchFamily="34" charset="0"/>
                <a:cs typeface="Tahoma" pitchFamily="34" charset="0"/>
              </a:rPr>
              <a:t>screenshot</a:t>
            </a:r>
            <a:r>
              <a:rPr lang="it-IT" sz="2000" dirty="0" smtClean="0">
                <a:latin typeface="Tahoma" pitchFamily="34" charset="0"/>
                <a:ea typeface="Tahoma" pitchFamily="34" charset="0"/>
                <a:cs typeface="Tahoma" pitchFamily="34" charset="0"/>
              </a:rPr>
              <a:t> dell’evento se svolto online)</a:t>
            </a:r>
            <a:endParaRPr lang="it-IT" sz="20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574645" y="258740"/>
            <a:ext cx="8643998" cy="2339102"/>
          </a:xfrm>
          <a:prstGeom prst="rect">
            <a:avLst/>
          </a:prstGeom>
          <a:noFill/>
          <a:ln>
            <a:solidFill>
              <a:srgbClr val="0066FF"/>
            </a:solidFill>
          </a:ln>
        </p:spPr>
        <p:txBody>
          <a:bodyPr wrap="square" rtlCol="0">
            <a:spAutoFit/>
          </a:bodyPr>
          <a:lstStyle/>
          <a:p>
            <a:pPr algn="just">
              <a:buSzPct val="130000"/>
            </a:pPr>
            <a:r>
              <a:rPr lang="it-IT" sz="2400" b="1" u="sng" dirty="0" smtClean="0">
                <a:solidFill>
                  <a:srgbClr val="0066FF"/>
                </a:solidFill>
                <a:latin typeface="Tahoma" pitchFamily="34" charset="0"/>
                <a:ea typeface="Tahoma" pitchFamily="34" charset="0"/>
                <a:cs typeface="Tahoma" pitchFamily="34" charset="0"/>
              </a:rPr>
              <a:t>2.1.1 “N.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SOGGETTI ADERENTI AL PARTENARIATO PROMOTORE, PORTATORI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INTERESSI E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CONOSCENZE, IN QUALITÀ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PARTNER DIRETTI O INDIRETTI” </a:t>
            </a:r>
            <a:r>
              <a:rPr lang="it-IT" sz="2000" b="1" dirty="0" smtClean="0">
                <a:latin typeface="Tahoma" pitchFamily="34" charset="0"/>
                <a:ea typeface="Tahoma" pitchFamily="34" charset="0"/>
                <a:cs typeface="Tahoma" pitchFamily="34" charset="0"/>
              </a:rPr>
              <a:t>punti </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4</a:t>
            </a:r>
          </a:p>
          <a:p>
            <a:pPr marL="355600" indent="-355600" algn="just">
              <a:buSzPct val="130000"/>
            </a:pPr>
            <a:endParaRPr lang="it-IT" sz="1000" dirty="0" smtClean="0">
              <a:latin typeface="Tahoma" pitchFamily="34" charset="0"/>
              <a:ea typeface="Tahoma" pitchFamily="34" charset="0"/>
              <a:cs typeface="Tahoma" pitchFamily="34" charset="0"/>
            </a:endParaRPr>
          </a:p>
          <a:p>
            <a:pPr algn="just"/>
            <a:r>
              <a:rPr lang="it-IT" sz="2000" b="1" dirty="0" smtClean="0">
                <a:solidFill>
                  <a:srgbClr val="FF0000"/>
                </a:solidFill>
                <a:latin typeface="Tahoma" pitchFamily="34" charset="0"/>
                <a:ea typeface="Tahoma" pitchFamily="34" charset="0"/>
                <a:cs typeface="Tahoma" pitchFamily="34" charset="0"/>
              </a:rPr>
              <a:t>Presentare idonea documentazione (LETTERE </a:t>
            </a:r>
            <a:r>
              <a:rPr lang="it-IT" sz="2000" b="1" dirty="0" err="1" smtClean="0">
                <a:solidFill>
                  <a:srgbClr val="FF0000"/>
                </a:solidFill>
                <a:latin typeface="Tahoma" pitchFamily="34" charset="0"/>
                <a:ea typeface="Tahoma" pitchFamily="34" charset="0"/>
                <a:cs typeface="Tahoma" pitchFamily="34" charset="0"/>
              </a:rPr>
              <a:t>DI</a:t>
            </a:r>
            <a:r>
              <a:rPr lang="it-IT" sz="2000" b="1" dirty="0" smtClean="0">
                <a:solidFill>
                  <a:srgbClr val="FF0000"/>
                </a:solidFill>
                <a:latin typeface="Tahoma" pitchFamily="34" charset="0"/>
                <a:ea typeface="Tahoma" pitchFamily="34" charset="0"/>
                <a:cs typeface="Tahoma" pitchFamily="34" charset="0"/>
              </a:rPr>
              <a:t> ADESIONE) </a:t>
            </a:r>
            <a:r>
              <a:rPr lang="it-IT" sz="2000" dirty="0" smtClean="0">
                <a:latin typeface="Tahoma" pitchFamily="34" charset="0"/>
                <a:ea typeface="Tahoma" pitchFamily="34" charset="0"/>
                <a:cs typeface="Tahoma" pitchFamily="34" charset="0"/>
              </a:rPr>
              <a:t>in base a quanto indicato ai punti A1 e A2 del presente formulario</a:t>
            </a:r>
            <a:endParaRPr lang="it-IT" b="1" dirty="0"/>
          </a:p>
        </p:txBody>
      </p:sp>
      <p:sp>
        <p:nvSpPr>
          <p:cNvPr id="17" name="CasellaDiTesto 16"/>
          <p:cNvSpPr txBox="1"/>
          <p:nvPr/>
        </p:nvSpPr>
        <p:spPr>
          <a:xfrm>
            <a:off x="574645" y="2759070"/>
            <a:ext cx="8643998" cy="3724096"/>
          </a:xfrm>
          <a:prstGeom prst="rect">
            <a:avLst/>
          </a:prstGeom>
          <a:noFill/>
          <a:ln>
            <a:solidFill>
              <a:srgbClr val="0066FF"/>
            </a:solidFill>
          </a:ln>
        </p:spPr>
        <p:txBody>
          <a:bodyPr wrap="square" rtlCol="0">
            <a:spAutoFit/>
          </a:bodyPr>
          <a:lstStyle/>
          <a:p>
            <a:pPr algn="just">
              <a:buSzPct val="130000"/>
            </a:pPr>
            <a:r>
              <a:rPr lang="it-IT" sz="2400" b="1" u="sng" dirty="0" smtClean="0">
                <a:solidFill>
                  <a:srgbClr val="0066FF"/>
                </a:solidFill>
                <a:latin typeface="Tahoma" pitchFamily="34" charset="0"/>
                <a:ea typeface="Tahoma" pitchFamily="34" charset="0"/>
                <a:cs typeface="Tahoma" pitchFamily="34" charset="0"/>
              </a:rPr>
              <a:t>2.1.2 “N.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SOGGETTI ADERENTI AL PARTENARIATO PROMOTORE, PORTATORI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INTERESSI E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CONOSCENZE, </a:t>
            </a:r>
            <a:r>
              <a:rPr lang="it-IT" sz="2400" b="1" u="sng" dirty="0" smtClean="0">
                <a:solidFill>
                  <a:srgbClr val="FF0000"/>
                </a:solidFill>
                <a:latin typeface="Tahoma" pitchFamily="34" charset="0"/>
                <a:ea typeface="Tahoma" pitchFamily="34" charset="0"/>
                <a:cs typeface="Tahoma" pitchFamily="34" charset="0"/>
              </a:rPr>
              <a:t>IN QUALITÀ </a:t>
            </a:r>
            <a:r>
              <a:rPr lang="it-IT" sz="2400" b="1" u="sng" dirty="0" err="1" smtClean="0">
                <a:solidFill>
                  <a:srgbClr val="FF0000"/>
                </a:solidFill>
                <a:latin typeface="Tahoma" pitchFamily="34" charset="0"/>
                <a:ea typeface="Tahoma" pitchFamily="34" charset="0"/>
                <a:cs typeface="Tahoma" pitchFamily="34" charset="0"/>
              </a:rPr>
              <a:t>DI</a:t>
            </a:r>
            <a:r>
              <a:rPr lang="it-IT" sz="2400" b="1" u="sng" dirty="0" smtClean="0">
                <a:solidFill>
                  <a:srgbClr val="FF0000"/>
                </a:solidFill>
                <a:latin typeface="Tahoma" pitchFamily="34" charset="0"/>
                <a:ea typeface="Tahoma" pitchFamily="34" charset="0"/>
                <a:cs typeface="Tahoma" pitchFamily="34" charset="0"/>
              </a:rPr>
              <a:t> PARTNER DIRETTI</a:t>
            </a:r>
            <a:r>
              <a:rPr lang="it-IT" sz="2400" b="1" u="sng" dirty="0" smtClean="0">
                <a:solidFill>
                  <a:srgbClr val="0066FF"/>
                </a:solidFill>
                <a:latin typeface="Tahoma" pitchFamily="34" charset="0"/>
                <a:ea typeface="Tahoma" pitchFamily="34" charset="0"/>
                <a:cs typeface="Tahoma" pitchFamily="34" charset="0"/>
              </a:rPr>
              <a:t>, </a:t>
            </a:r>
            <a:r>
              <a:rPr lang="it-IT" b="1" u="sng" dirty="0" smtClean="0">
                <a:solidFill>
                  <a:srgbClr val="0066FF"/>
                </a:solidFill>
                <a:latin typeface="Tahoma" pitchFamily="34" charset="0"/>
                <a:ea typeface="Tahoma" pitchFamily="34" charset="0"/>
                <a:cs typeface="Tahoma" pitchFamily="34" charset="0"/>
              </a:rPr>
              <a:t>quali: Enti del Terzo settore, (APS, </a:t>
            </a:r>
            <a:r>
              <a:rPr lang="it-IT" b="1" u="sng" dirty="0" err="1" smtClean="0">
                <a:solidFill>
                  <a:srgbClr val="0066FF"/>
                </a:solidFill>
                <a:latin typeface="Tahoma" pitchFamily="34" charset="0"/>
                <a:ea typeface="Tahoma" pitchFamily="34" charset="0"/>
                <a:cs typeface="Tahoma" pitchFamily="34" charset="0"/>
              </a:rPr>
              <a:t>OdV</a:t>
            </a:r>
            <a:r>
              <a:rPr lang="it-IT" b="1" u="sng" dirty="0" smtClean="0">
                <a:solidFill>
                  <a:srgbClr val="0066FF"/>
                </a:solidFill>
                <a:latin typeface="Tahoma" pitchFamily="34" charset="0"/>
                <a:ea typeface="Tahoma" pitchFamily="34" charset="0"/>
                <a:cs typeface="Tahoma" pitchFamily="34" charset="0"/>
              </a:rPr>
              <a:t>, cooperative sociali, imprese sociali) cooperative di comunità; associazioni o comitati non formali rappresentativi delle comunità locali; altre associazioni o soggetti portatori di interessi comuni (es. usi civici); Enti pubblici (Comuni, Unioni di Comuni, Enti Parco, altri soggetti pubblici; associazioni colturali, Pro Loco, Istituti scolastici, Università, Enti di Ricerca</a:t>
            </a:r>
            <a:r>
              <a:rPr lang="it-IT" sz="2000" b="1" u="sng" dirty="0" smtClean="0">
                <a:solidFill>
                  <a:srgbClr val="0066FF"/>
                </a:solidFill>
                <a:latin typeface="Tahoma" pitchFamily="34" charset="0"/>
                <a:ea typeface="Tahoma" pitchFamily="34" charset="0"/>
                <a:cs typeface="Tahoma" pitchFamily="34" charset="0"/>
              </a:rPr>
              <a:t>” </a:t>
            </a:r>
            <a:r>
              <a:rPr lang="it-IT" sz="2000" b="1" dirty="0" smtClean="0">
                <a:latin typeface="Tahoma" pitchFamily="34" charset="0"/>
                <a:ea typeface="Tahoma" pitchFamily="34" charset="0"/>
                <a:cs typeface="Tahoma" pitchFamily="34" charset="0"/>
              </a:rPr>
              <a:t>punti </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10</a:t>
            </a:r>
          </a:p>
          <a:p>
            <a:pPr marL="355600" algn="just"/>
            <a:endParaRPr lang="it-IT" sz="1000" dirty="0" smtClean="0">
              <a:latin typeface="Tahoma" pitchFamily="34" charset="0"/>
              <a:ea typeface="Tahoma" pitchFamily="34" charset="0"/>
              <a:cs typeface="Tahoma" pitchFamily="34" charset="0"/>
            </a:endParaRPr>
          </a:p>
          <a:p>
            <a:pPr algn="just"/>
            <a:r>
              <a:rPr lang="it-IT" sz="2000" b="1" dirty="0" smtClean="0">
                <a:solidFill>
                  <a:srgbClr val="FF0000"/>
                </a:solidFill>
                <a:latin typeface="Tahoma" pitchFamily="34" charset="0"/>
                <a:ea typeface="Tahoma" pitchFamily="34" charset="0"/>
                <a:cs typeface="Tahoma" pitchFamily="34" charset="0"/>
              </a:rPr>
              <a:t>Presentare idonea documentazione (LETTERE </a:t>
            </a:r>
            <a:r>
              <a:rPr lang="it-IT" sz="2000" b="1" dirty="0" err="1" smtClean="0">
                <a:solidFill>
                  <a:srgbClr val="FF0000"/>
                </a:solidFill>
                <a:latin typeface="Tahoma" pitchFamily="34" charset="0"/>
                <a:ea typeface="Tahoma" pitchFamily="34" charset="0"/>
                <a:cs typeface="Tahoma" pitchFamily="34" charset="0"/>
              </a:rPr>
              <a:t>DI</a:t>
            </a:r>
            <a:r>
              <a:rPr lang="it-IT" sz="2000" b="1" dirty="0" smtClean="0">
                <a:solidFill>
                  <a:srgbClr val="FF0000"/>
                </a:solidFill>
                <a:latin typeface="Tahoma" pitchFamily="34" charset="0"/>
                <a:ea typeface="Tahoma" pitchFamily="34" charset="0"/>
                <a:cs typeface="Tahoma" pitchFamily="34" charset="0"/>
              </a:rPr>
              <a:t> ADESIONE) </a:t>
            </a:r>
            <a:r>
              <a:rPr lang="it-IT" sz="2000" dirty="0" smtClean="0">
                <a:latin typeface="Tahoma" pitchFamily="34" charset="0"/>
                <a:ea typeface="Tahoma" pitchFamily="34" charset="0"/>
                <a:cs typeface="Tahoma" pitchFamily="34" charset="0"/>
              </a:rPr>
              <a:t>in base a quanto indicato ai punti A1 e A2 del presente formulario</a:t>
            </a:r>
            <a:endParaRPr lang="it-IT" sz="20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p:cNvSpPr txBox="1"/>
          <p:nvPr/>
        </p:nvSpPr>
        <p:spPr>
          <a:xfrm>
            <a:off x="574645" y="544492"/>
            <a:ext cx="8643998" cy="3724096"/>
          </a:xfrm>
          <a:prstGeom prst="rect">
            <a:avLst/>
          </a:prstGeom>
          <a:noFill/>
          <a:ln>
            <a:solidFill>
              <a:srgbClr val="0066FF"/>
            </a:solidFill>
          </a:ln>
        </p:spPr>
        <p:txBody>
          <a:bodyPr wrap="square" rtlCol="0">
            <a:spAutoFit/>
          </a:bodyPr>
          <a:lstStyle/>
          <a:p>
            <a:pPr algn="just">
              <a:buSzPct val="130000"/>
            </a:pPr>
            <a:r>
              <a:rPr lang="it-IT" sz="2400" b="1" u="sng" dirty="0" smtClean="0">
                <a:solidFill>
                  <a:srgbClr val="0066FF"/>
                </a:solidFill>
                <a:latin typeface="Tahoma" pitchFamily="34" charset="0"/>
                <a:ea typeface="Tahoma" pitchFamily="34" charset="0"/>
                <a:cs typeface="Tahoma" pitchFamily="34" charset="0"/>
              </a:rPr>
              <a:t>2.1.3 “N.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SOGGETTI ADERENTI AL PARTENARIATO PROMOTORE, PORTATORI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INTERESSI E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CONOSCENZE, </a:t>
            </a:r>
            <a:r>
              <a:rPr lang="it-IT" sz="2400" b="1" u="sng" dirty="0" smtClean="0">
                <a:solidFill>
                  <a:srgbClr val="FF0000"/>
                </a:solidFill>
                <a:latin typeface="Tahoma" pitchFamily="34" charset="0"/>
                <a:ea typeface="Tahoma" pitchFamily="34" charset="0"/>
                <a:cs typeface="Tahoma" pitchFamily="34" charset="0"/>
              </a:rPr>
              <a:t>IN QUALITÀ </a:t>
            </a:r>
            <a:r>
              <a:rPr lang="it-IT" sz="2400" b="1" u="sng" dirty="0" err="1" smtClean="0">
                <a:solidFill>
                  <a:srgbClr val="FF0000"/>
                </a:solidFill>
                <a:latin typeface="Tahoma" pitchFamily="34" charset="0"/>
                <a:ea typeface="Tahoma" pitchFamily="34" charset="0"/>
                <a:cs typeface="Tahoma" pitchFamily="34" charset="0"/>
              </a:rPr>
              <a:t>DI</a:t>
            </a:r>
            <a:r>
              <a:rPr lang="it-IT" sz="2400" b="1" u="sng" dirty="0" smtClean="0">
                <a:solidFill>
                  <a:srgbClr val="FF0000"/>
                </a:solidFill>
                <a:latin typeface="Tahoma" pitchFamily="34" charset="0"/>
                <a:ea typeface="Tahoma" pitchFamily="34" charset="0"/>
                <a:cs typeface="Tahoma" pitchFamily="34" charset="0"/>
              </a:rPr>
              <a:t> PARTNER INDIRETTI</a:t>
            </a:r>
            <a:r>
              <a:rPr lang="it-IT" sz="2400" b="1" u="sng" dirty="0" smtClean="0">
                <a:solidFill>
                  <a:srgbClr val="0066FF"/>
                </a:solidFill>
                <a:latin typeface="Tahoma" pitchFamily="34" charset="0"/>
                <a:ea typeface="Tahoma" pitchFamily="34" charset="0"/>
                <a:cs typeface="Tahoma" pitchFamily="34" charset="0"/>
              </a:rPr>
              <a:t>, </a:t>
            </a:r>
            <a:r>
              <a:rPr lang="it-IT" b="1" u="sng" dirty="0" smtClean="0">
                <a:solidFill>
                  <a:srgbClr val="0066FF"/>
                </a:solidFill>
                <a:latin typeface="Tahoma" pitchFamily="34" charset="0"/>
                <a:ea typeface="Tahoma" pitchFamily="34" charset="0"/>
                <a:cs typeface="Tahoma" pitchFamily="34" charset="0"/>
              </a:rPr>
              <a:t>quali: Enti del Terzo settore, (APS, </a:t>
            </a:r>
            <a:r>
              <a:rPr lang="it-IT" b="1" u="sng" dirty="0" err="1" smtClean="0">
                <a:solidFill>
                  <a:srgbClr val="0066FF"/>
                </a:solidFill>
                <a:latin typeface="Tahoma" pitchFamily="34" charset="0"/>
                <a:ea typeface="Tahoma" pitchFamily="34" charset="0"/>
                <a:cs typeface="Tahoma" pitchFamily="34" charset="0"/>
              </a:rPr>
              <a:t>OdV</a:t>
            </a:r>
            <a:r>
              <a:rPr lang="it-IT" b="1" u="sng" dirty="0" smtClean="0">
                <a:solidFill>
                  <a:srgbClr val="0066FF"/>
                </a:solidFill>
                <a:latin typeface="Tahoma" pitchFamily="34" charset="0"/>
                <a:ea typeface="Tahoma" pitchFamily="34" charset="0"/>
                <a:cs typeface="Tahoma" pitchFamily="34" charset="0"/>
              </a:rPr>
              <a:t>, cooperative sociali, imprese sociali) cooperative di comunità; associazioni o comitati non formali rappresentativi delle comunità locali; altre associazioni o soggetti portatori di interessi comuni (es. usi civici); Enti pubblici (Comuni, Unioni di Comuni, Enti Parco, altri soggetti pubblici; associazioni colturali, Pro Loco, Istituti scolastici, Università, Enti di Ricerca”</a:t>
            </a:r>
            <a:r>
              <a:rPr lang="it-IT" sz="2000" b="1" u="sng" dirty="0" smtClean="0">
                <a:solidFill>
                  <a:srgbClr val="0066FF"/>
                </a:solidFill>
                <a:latin typeface="Tahoma" pitchFamily="34" charset="0"/>
                <a:ea typeface="Tahoma" pitchFamily="34" charset="0"/>
                <a:cs typeface="Tahoma" pitchFamily="34" charset="0"/>
              </a:rPr>
              <a:t> </a:t>
            </a:r>
            <a:r>
              <a:rPr lang="it-IT" sz="2000" b="1" dirty="0" smtClean="0">
                <a:latin typeface="Tahoma" pitchFamily="34" charset="0"/>
                <a:ea typeface="Tahoma" pitchFamily="34" charset="0"/>
                <a:cs typeface="Tahoma" pitchFamily="34" charset="0"/>
              </a:rPr>
              <a:t>punti </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6</a:t>
            </a:r>
          </a:p>
          <a:p>
            <a:pPr marL="355600" algn="just"/>
            <a:endParaRPr lang="it-IT" sz="1000" dirty="0" smtClean="0">
              <a:latin typeface="Tahoma" pitchFamily="34" charset="0"/>
              <a:ea typeface="Tahoma" pitchFamily="34" charset="0"/>
              <a:cs typeface="Tahoma" pitchFamily="34" charset="0"/>
            </a:endParaRPr>
          </a:p>
          <a:p>
            <a:pPr algn="just"/>
            <a:r>
              <a:rPr lang="it-IT" sz="2000" b="1" dirty="0" smtClean="0">
                <a:solidFill>
                  <a:srgbClr val="FF0000"/>
                </a:solidFill>
                <a:latin typeface="Tahoma" pitchFamily="34" charset="0"/>
                <a:ea typeface="Tahoma" pitchFamily="34" charset="0"/>
                <a:cs typeface="Tahoma" pitchFamily="34" charset="0"/>
              </a:rPr>
              <a:t>Presentare idonea documentazione (LETTERE </a:t>
            </a:r>
            <a:r>
              <a:rPr lang="it-IT" sz="2000" b="1" dirty="0" err="1" smtClean="0">
                <a:solidFill>
                  <a:srgbClr val="FF0000"/>
                </a:solidFill>
                <a:latin typeface="Tahoma" pitchFamily="34" charset="0"/>
                <a:ea typeface="Tahoma" pitchFamily="34" charset="0"/>
                <a:cs typeface="Tahoma" pitchFamily="34" charset="0"/>
              </a:rPr>
              <a:t>DI</a:t>
            </a:r>
            <a:r>
              <a:rPr lang="it-IT" sz="2000" b="1" dirty="0" smtClean="0">
                <a:solidFill>
                  <a:srgbClr val="FF0000"/>
                </a:solidFill>
                <a:latin typeface="Tahoma" pitchFamily="34" charset="0"/>
                <a:ea typeface="Tahoma" pitchFamily="34" charset="0"/>
                <a:cs typeface="Tahoma" pitchFamily="34" charset="0"/>
              </a:rPr>
              <a:t> ADESIONE) </a:t>
            </a:r>
            <a:r>
              <a:rPr lang="it-IT" sz="2000" dirty="0" smtClean="0">
                <a:latin typeface="Tahoma" pitchFamily="34" charset="0"/>
                <a:ea typeface="Tahoma" pitchFamily="34" charset="0"/>
                <a:cs typeface="Tahoma" pitchFamily="34" charset="0"/>
              </a:rPr>
              <a:t>in base a quanto indicato ai punti A1 e A2 del presente formulario.</a:t>
            </a:r>
            <a:endParaRPr lang="it-IT" sz="2000" b="1" dirty="0"/>
          </a:p>
        </p:txBody>
      </p:sp>
      <p:sp>
        <p:nvSpPr>
          <p:cNvPr id="4" name="CasellaDiTesto 3"/>
          <p:cNvSpPr txBox="1"/>
          <p:nvPr/>
        </p:nvSpPr>
        <p:spPr>
          <a:xfrm>
            <a:off x="574645" y="4432638"/>
            <a:ext cx="8643998" cy="2031325"/>
          </a:xfrm>
          <a:prstGeom prst="rect">
            <a:avLst/>
          </a:prstGeom>
          <a:noFill/>
          <a:ln>
            <a:solidFill>
              <a:srgbClr val="0066FF"/>
            </a:solidFill>
          </a:ln>
        </p:spPr>
        <p:txBody>
          <a:bodyPr wrap="square" rtlCol="0">
            <a:spAutoFit/>
          </a:bodyPr>
          <a:lstStyle/>
          <a:p>
            <a:pPr algn="just">
              <a:buSzPct val="130000"/>
            </a:pPr>
            <a:r>
              <a:rPr lang="it-IT" sz="2400" b="1" u="sng" dirty="0" smtClean="0">
                <a:solidFill>
                  <a:srgbClr val="0066FF"/>
                </a:solidFill>
                <a:latin typeface="Tahoma" pitchFamily="34" charset="0"/>
                <a:ea typeface="Tahoma" pitchFamily="34" charset="0"/>
                <a:cs typeface="Tahoma" pitchFamily="34" charset="0"/>
              </a:rPr>
              <a:t>3.1.1 “GRADO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COERENZA DEI SETTORI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ATTIVITÀ E DELLE ESPERIENZE DEI SOGGETTI ADERENTI AL PARTENARIATO PROMOTORE RISPETTO AL TEMATISMO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RIFERIMENTO” </a:t>
            </a:r>
            <a:r>
              <a:rPr lang="it-IT" sz="2000" b="1" dirty="0" smtClean="0">
                <a:latin typeface="Tahoma" pitchFamily="34" charset="0"/>
                <a:ea typeface="Tahoma" pitchFamily="34" charset="0"/>
                <a:cs typeface="Tahoma" pitchFamily="34" charset="0"/>
              </a:rPr>
              <a:t>punti </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10</a:t>
            </a:r>
          </a:p>
          <a:p>
            <a:pPr marL="355600" algn="just"/>
            <a:endParaRPr lang="it-IT" sz="1000" dirty="0" smtClean="0">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Max. 45 righe</a:t>
            </a:r>
            <a:endParaRPr lang="it-IT"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p:cNvSpPr txBox="1"/>
          <p:nvPr/>
        </p:nvSpPr>
        <p:spPr>
          <a:xfrm>
            <a:off x="574645" y="544492"/>
            <a:ext cx="8643998" cy="3262432"/>
          </a:xfrm>
          <a:prstGeom prst="rect">
            <a:avLst/>
          </a:prstGeom>
          <a:noFill/>
          <a:ln>
            <a:solidFill>
              <a:srgbClr val="0066FF"/>
            </a:solidFill>
          </a:ln>
        </p:spPr>
        <p:txBody>
          <a:bodyPr wrap="square" rtlCol="0">
            <a:spAutoFit/>
          </a:bodyPr>
          <a:lstStyle/>
          <a:p>
            <a:pPr algn="just">
              <a:buSzPct val="130000"/>
            </a:pPr>
            <a:r>
              <a:rPr lang="it-IT" sz="2400" b="1" u="sng" dirty="0" smtClean="0">
                <a:solidFill>
                  <a:srgbClr val="0066FF"/>
                </a:solidFill>
                <a:latin typeface="Tahoma" pitchFamily="34" charset="0"/>
                <a:ea typeface="Tahoma" pitchFamily="34" charset="0"/>
                <a:cs typeface="Tahoma" pitchFamily="34" charset="0"/>
              </a:rPr>
              <a:t>3.1.3 “SOLVIBILITÀ FINANZIARIA DEI PARTNER DIRETTI, INTESA COME CAPACITÀ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SODDISFARE GLI IMPEGNI ECONOMICI DA ASSUMERE SUCCESSIVAMENTE” </a:t>
            </a:r>
            <a:r>
              <a:rPr lang="it-IT" sz="2000" b="1" dirty="0" smtClean="0">
                <a:latin typeface="Tahoma" pitchFamily="34" charset="0"/>
                <a:ea typeface="Tahoma" pitchFamily="34" charset="0"/>
                <a:cs typeface="Tahoma" pitchFamily="34" charset="0"/>
              </a:rPr>
              <a:t>punti </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5</a:t>
            </a:r>
          </a:p>
          <a:p>
            <a:pPr marL="355600" algn="just"/>
            <a:endParaRPr lang="it-IT" sz="1000" dirty="0" smtClean="0">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Ciascun partner diverso da ente pubblico, dovrà fornire copia di documentazione </a:t>
            </a:r>
            <a:r>
              <a:rPr lang="it-IT" sz="2000" b="1" dirty="0" smtClean="0">
                <a:latin typeface="Tahoma" pitchFamily="34" charset="0"/>
                <a:ea typeface="Tahoma" pitchFamily="34" charset="0"/>
                <a:cs typeface="Tahoma" pitchFamily="34" charset="0"/>
              </a:rPr>
              <a:t>(</a:t>
            </a:r>
            <a:r>
              <a:rPr lang="it-IT" sz="2000" b="1" dirty="0" smtClean="0">
                <a:solidFill>
                  <a:srgbClr val="FF0000"/>
                </a:solidFill>
                <a:latin typeface="Tahoma" pitchFamily="34" charset="0"/>
                <a:ea typeface="Tahoma" pitchFamily="34" charset="0"/>
                <a:cs typeface="Tahoma" pitchFamily="34" charset="0"/>
              </a:rPr>
              <a:t>es. lettera di solvibilità</a:t>
            </a:r>
            <a:r>
              <a:rPr lang="it-IT" sz="2000" b="1" dirty="0" smtClean="0">
                <a:latin typeface="Tahoma" pitchFamily="34" charset="0"/>
                <a:ea typeface="Tahoma" pitchFamily="34" charset="0"/>
                <a:cs typeface="Tahoma" pitchFamily="34" charset="0"/>
              </a:rPr>
              <a:t>) </a:t>
            </a:r>
            <a:r>
              <a:rPr lang="it-IT" sz="2000" b="1" dirty="0" smtClean="0">
                <a:solidFill>
                  <a:srgbClr val="FF0000"/>
                </a:solidFill>
                <a:latin typeface="Tahoma" pitchFamily="34" charset="0"/>
                <a:ea typeface="Tahoma" pitchFamily="34" charset="0"/>
                <a:cs typeface="Tahoma" pitchFamily="34" charset="0"/>
              </a:rPr>
              <a:t>rilasciata</a:t>
            </a:r>
            <a:r>
              <a:rPr lang="it-IT" sz="2000" dirty="0" smtClean="0">
                <a:latin typeface="Tahoma" pitchFamily="34" charset="0"/>
                <a:ea typeface="Tahoma" pitchFamily="34" charset="0"/>
                <a:cs typeface="Tahoma" pitchFamily="34" charset="0"/>
              </a:rPr>
              <a:t> </a:t>
            </a:r>
            <a:r>
              <a:rPr lang="it-IT" sz="2000" b="1" dirty="0" smtClean="0">
                <a:solidFill>
                  <a:srgbClr val="FF0000"/>
                </a:solidFill>
                <a:latin typeface="Tahoma" pitchFamily="34" charset="0"/>
                <a:ea typeface="Tahoma" pitchFamily="34" charset="0"/>
                <a:cs typeface="Tahoma" pitchFamily="34" charset="0"/>
              </a:rPr>
              <a:t>da parte di istituti bancari e/o assicurativi</a:t>
            </a:r>
            <a:r>
              <a:rPr lang="it-IT" sz="2000" dirty="0" smtClean="0">
                <a:latin typeface="Tahoma" pitchFamily="34" charset="0"/>
                <a:ea typeface="Tahoma" pitchFamily="34" charset="0"/>
                <a:cs typeface="Tahoma" pitchFamily="34" charset="0"/>
              </a:rPr>
              <a:t> che certifichi che il soggetto è in grado di sostenere finanziariamente l’importo dell’investimento nel periodo indicato dal progetto</a:t>
            </a:r>
            <a:r>
              <a:rPr lang="it-IT" sz="2000" b="1" dirty="0" smtClean="0">
                <a:latin typeface="Tahoma" pitchFamily="34" charset="0"/>
                <a:ea typeface="Tahoma" pitchFamily="34" charset="0"/>
                <a:cs typeface="Tahoma" pitchFamily="34" charset="0"/>
              </a:rPr>
              <a:t>. (</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45 righe)</a:t>
            </a:r>
            <a:endParaRPr lang="it-IT" sz="2000" b="1" dirty="0"/>
          </a:p>
        </p:txBody>
      </p:sp>
      <p:sp>
        <p:nvSpPr>
          <p:cNvPr id="4" name="CasellaDiTesto 3"/>
          <p:cNvSpPr txBox="1"/>
          <p:nvPr/>
        </p:nvSpPr>
        <p:spPr>
          <a:xfrm>
            <a:off x="574645" y="4044954"/>
            <a:ext cx="8643998" cy="2031325"/>
          </a:xfrm>
          <a:prstGeom prst="rect">
            <a:avLst/>
          </a:prstGeom>
          <a:noFill/>
          <a:ln>
            <a:solidFill>
              <a:srgbClr val="0066FF"/>
            </a:solidFill>
          </a:ln>
        </p:spPr>
        <p:txBody>
          <a:bodyPr wrap="square" rtlCol="0">
            <a:spAutoFit/>
          </a:bodyPr>
          <a:lstStyle/>
          <a:p>
            <a:pPr algn="just">
              <a:buSzPct val="130000"/>
            </a:pPr>
            <a:r>
              <a:rPr lang="it-IT" sz="2400" b="1" u="sng" dirty="0" smtClean="0">
                <a:solidFill>
                  <a:srgbClr val="0066FF"/>
                </a:solidFill>
                <a:latin typeface="Tahoma" pitchFamily="34" charset="0"/>
                <a:ea typeface="Tahoma" pitchFamily="34" charset="0"/>
                <a:cs typeface="Tahoma" pitchFamily="34" charset="0"/>
              </a:rPr>
              <a:t>3.2.1 “RILEVANZA DELL’IDEA PROGETTUALE PER LA COMUNITÀ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RIFERIMENTO, IN RAPPORTO AI BISOGNI INDIVIDUATI NELL’ANALISI DEL CONTESTO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RIFERIMENTO” </a:t>
            </a:r>
            <a:r>
              <a:rPr lang="it-IT" sz="2000" b="1" dirty="0" smtClean="0">
                <a:latin typeface="Tahoma" pitchFamily="34" charset="0"/>
                <a:ea typeface="Tahoma" pitchFamily="34" charset="0"/>
                <a:cs typeface="Tahoma" pitchFamily="34" charset="0"/>
              </a:rPr>
              <a:t>punti </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10</a:t>
            </a:r>
          </a:p>
          <a:p>
            <a:pPr marL="355600" algn="just"/>
            <a:endParaRPr lang="it-IT" sz="1000" dirty="0" smtClean="0">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a:t>
            </a:r>
            <a:r>
              <a:rPr lang="it-IT" sz="2000" b="1" dirty="0" smtClean="0">
                <a:latin typeface="Tahoma" pitchFamily="34" charset="0"/>
                <a:ea typeface="Tahoma" pitchFamily="34" charset="0"/>
                <a:cs typeface="Tahoma" pitchFamily="34" charset="0"/>
              </a:rPr>
              <a:t>max. 45 righe</a:t>
            </a:r>
            <a:r>
              <a:rPr lang="it-IT" sz="2000" dirty="0" smtClean="0">
                <a:latin typeface="Tahoma" pitchFamily="34" charset="0"/>
                <a:ea typeface="Tahoma" pitchFamily="34" charset="0"/>
                <a:cs typeface="Tahoma" pitchFamily="34" charset="0"/>
              </a:rPr>
              <a:t>)</a:t>
            </a:r>
            <a:endParaRPr lang="it-IT"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p:cNvSpPr txBox="1"/>
          <p:nvPr/>
        </p:nvSpPr>
        <p:spPr>
          <a:xfrm>
            <a:off x="574645" y="544492"/>
            <a:ext cx="8643998" cy="1200329"/>
          </a:xfrm>
          <a:prstGeom prst="rect">
            <a:avLst/>
          </a:prstGeom>
          <a:noFill/>
          <a:ln>
            <a:solidFill>
              <a:srgbClr val="0066FF"/>
            </a:solidFill>
          </a:ln>
        </p:spPr>
        <p:txBody>
          <a:bodyPr wrap="square" rtlCol="0">
            <a:spAutoFit/>
          </a:bodyPr>
          <a:lstStyle/>
          <a:p>
            <a:pPr algn="just">
              <a:buSzPct val="130000"/>
            </a:pPr>
            <a:r>
              <a:rPr lang="it-IT" sz="2400" b="1" u="sng" dirty="0" smtClean="0">
                <a:solidFill>
                  <a:srgbClr val="0066FF"/>
                </a:solidFill>
                <a:latin typeface="Tahoma" pitchFamily="34" charset="0"/>
                <a:ea typeface="Tahoma" pitchFamily="34" charset="0"/>
                <a:cs typeface="Tahoma" pitchFamily="34" charset="0"/>
              </a:rPr>
              <a:t>3.2.2 “GRADO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COMPLEMENTARIETÀ E INTEGRAZIONE TRA LE AZIONI PROGETTUALI PREVISTE” </a:t>
            </a:r>
            <a:r>
              <a:rPr lang="it-IT" sz="2000" b="1" dirty="0" smtClean="0">
                <a:latin typeface="Tahoma" pitchFamily="34" charset="0"/>
                <a:ea typeface="Tahoma" pitchFamily="34" charset="0"/>
                <a:cs typeface="Tahoma" pitchFamily="34" charset="0"/>
              </a:rPr>
              <a:t>punti </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10 </a:t>
            </a:r>
            <a:r>
              <a:rPr lang="it-IT" sz="2000" dirty="0" smtClean="0">
                <a:latin typeface="Tahoma" pitchFamily="34" charset="0"/>
                <a:ea typeface="Tahoma" pitchFamily="34" charset="0"/>
                <a:cs typeface="Tahoma" pitchFamily="34" charset="0"/>
              </a:rPr>
              <a:t>/</a:t>
            </a:r>
            <a:r>
              <a:rPr lang="it-IT" sz="2000" b="1" dirty="0" smtClean="0">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a:t>
            </a:r>
            <a:r>
              <a:rPr lang="it-IT" sz="2000" dirty="0" err="1" smtClean="0">
                <a:latin typeface="Tahoma" pitchFamily="34" charset="0"/>
                <a:ea typeface="Tahoma" pitchFamily="34" charset="0"/>
                <a:cs typeface="Tahoma" pitchFamily="34" charset="0"/>
              </a:rPr>
              <a:t>max</a:t>
            </a:r>
            <a:r>
              <a:rPr lang="it-IT" sz="2000" dirty="0" smtClean="0">
                <a:latin typeface="Tahoma" pitchFamily="34" charset="0"/>
                <a:ea typeface="Tahoma" pitchFamily="34" charset="0"/>
                <a:cs typeface="Tahoma" pitchFamily="34" charset="0"/>
              </a:rPr>
              <a:t> 45 righe)</a:t>
            </a:r>
            <a:endParaRPr lang="it-IT" sz="2000" dirty="0"/>
          </a:p>
        </p:txBody>
      </p:sp>
      <p:sp>
        <p:nvSpPr>
          <p:cNvPr id="5" name="CasellaDiTesto 4"/>
          <p:cNvSpPr txBox="1"/>
          <p:nvPr/>
        </p:nvSpPr>
        <p:spPr>
          <a:xfrm>
            <a:off x="574645" y="2037912"/>
            <a:ext cx="8643998" cy="1661993"/>
          </a:xfrm>
          <a:prstGeom prst="rect">
            <a:avLst/>
          </a:prstGeom>
          <a:noFill/>
          <a:ln>
            <a:solidFill>
              <a:srgbClr val="0066FF"/>
            </a:solidFill>
          </a:ln>
        </p:spPr>
        <p:txBody>
          <a:bodyPr wrap="square" rtlCol="0">
            <a:spAutoFit/>
          </a:bodyPr>
          <a:lstStyle/>
          <a:p>
            <a:pPr algn="just">
              <a:buSzPct val="130000"/>
            </a:pPr>
            <a:r>
              <a:rPr lang="it-IT" sz="2400" b="1" u="sng" dirty="0" smtClean="0">
                <a:solidFill>
                  <a:srgbClr val="0066FF"/>
                </a:solidFill>
                <a:latin typeface="Tahoma" pitchFamily="34" charset="0"/>
                <a:ea typeface="Tahoma" pitchFamily="34" charset="0"/>
                <a:cs typeface="Tahoma" pitchFamily="34" charset="0"/>
              </a:rPr>
              <a:t>3.2.3 “CAPACITÀ DELL'IDEA PROGETTUALE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PRODURRE RISULTATI CONCRETI E POTENZIALMENTE REPLICABILI” </a:t>
            </a:r>
            <a:r>
              <a:rPr lang="it-IT" sz="2000" b="1" dirty="0" smtClean="0">
                <a:latin typeface="Tahoma" pitchFamily="34" charset="0"/>
                <a:ea typeface="Tahoma" pitchFamily="34" charset="0"/>
                <a:cs typeface="Tahoma" pitchFamily="34" charset="0"/>
              </a:rPr>
              <a:t>punti </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10</a:t>
            </a:r>
          </a:p>
          <a:p>
            <a:pPr marL="355600" algn="just"/>
            <a:endParaRPr lang="it-IT" sz="1000" dirty="0" smtClean="0">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a:t>
            </a:r>
            <a:r>
              <a:rPr lang="it-IT" sz="2000" dirty="0" err="1" smtClean="0">
                <a:latin typeface="Tahoma" pitchFamily="34" charset="0"/>
                <a:ea typeface="Tahoma" pitchFamily="34" charset="0"/>
                <a:cs typeface="Tahoma" pitchFamily="34" charset="0"/>
              </a:rPr>
              <a:t>max</a:t>
            </a:r>
            <a:r>
              <a:rPr lang="it-IT" sz="2000" dirty="0" smtClean="0">
                <a:latin typeface="Tahoma" pitchFamily="34" charset="0"/>
                <a:ea typeface="Tahoma" pitchFamily="34" charset="0"/>
                <a:cs typeface="Tahoma" pitchFamily="34" charset="0"/>
              </a:rPr>
              <a:t> 45 righe)</a:t>
            </a:r>
            <a:endParaRPr lang="it-IT" sz="2000" dirty="0"/>
          </a:p>
        </p:txBody>
      </p:sp>
      <p:sp>
        <p:nvSpPr>
          <p:cNvPr id="6" name="CasellaDiTesto 5"/>
          <p:cNvSpPr txBox="1"/>
          <p:nvPr/>
        </p:nvSpPr>
        <p:spPr>
          <a:xfrm>
            <a:off x="574645" y="3883159"/>
            <a:ext cx="8643998" cy="2646878"/>
          </a:xfrm>
          <a:prstGeom prst="rect">
            <a:avLst/>
          </a:prstGeom>
          <a:noFill/>
          <a:ln>
            <a:solidFill>
              <a:srgbClr val="0066FF"/>
            </a:solidFill>
          </a:ln>
        </p:spPr>
        <p:txBody>
          <a:bodyPr wrap="square" rtlCol="0">
            <a:spAutoFit/>
          </a:bodyPr>
          <a:lstStyle/>
          <a:p>
            <a:pPr algn="just">
              <a:buSzPct val="130000"/>
            </a:pPr>
            <a:r>
              <a:rPr lang="it-IT" sz="2400" b="1" u="sng" dirty="0" smtClean="0">
                <a:solidFill>
                  <a:srgbClr val="0066FF"/>
                </a:solidFill>
                <a:latin typeface="Tahoma" pitchFamily="34" charset="0"/>
                <a:ea typeface="Tahoma" pitchFamily="34" charset="0"/>
                <a:cs typeface="Tahoma" pitchFamily="34" charset="0"/>
              </a:rPr>
              <a:t>3.3.2 “CHIAREZZA LOGICO ESPOSITIVA E COERENZA DEGLI OBIETTIVI, DELLE ATTIVITÀ PREVISTE E DEI RISULTATI ATTESI DALL'IDEA PROGETTUALE, RISPETTO AL TEMATISMO </a:t>
            </a:r>
            <a:r>
              <a:rPr lang="it-IT" sz="2400" b="1" u="sng" dirty="0" err="1" smtClean="0">
                <a:solidFill>
                  <a:srgbClr val="0066FF"/>
                </a:solidFill>
                <a:latin typeface="Tahoma" pitchFamily="34" charset="0"/>
                <a:ea typeface="Tahoma" pitchFamily="34" charset="0"/>
                <a:cs typeface="Tahoma" pitchFamily="34" charset="0"/>
              </a:rPr>
              <a:t>DI</a:t>
            </a:r>
            <a:r>
              <a:rPr lang="it-IT" sz="2400" b="1" u="sng" dirty="0" smtClean="0">
                <a:solidFill>
                  <a:srgbClr val="0066FF"/>
                </a:solidFill>
                <a:latin typeface="Tahoma" pitchFamily="34" charset="0"/>
                <a:ea typeface="Tahoma" pitchFamily="34" charset="0"/>
                <a:cs typeface="Tahoma" pitchFamily="34" charset="0"/>
              </a:rPr>
              <a:t> RIFERIMENTO” </a:t>
            </a:r>
            <a:r>
              <a:rPr lang="it-IT" sz="2000" b="1" dirty="0" smtClean="0">
                <a:latin typeface="Tahoma" pitchFamily="34" charset="0"/>
                <a:ea typeface="Tahoma" pitchFamily="34" charset="0"/>
                <a:cs typeface="Tahoma" pitchFamily="34" charset="0"/>
              </a:rPr>
              <a:t>punti </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15</a:t>
            </a:r>
          </a:p>
          <a:p>
            <a:pPr marL="355600" algn="just"/>
            <a:endParaRPr lang="it-IT" sz="1000" dirty="0" smtClean="0">
              <a:latin typeface="Tahoma" pitchFamily="34" charset="0"/>
              <a:ea typeface="Tahoma" pitchFamily="34" charset="0"/>
              <a:cs typeface="Tahoma" pitchFamily="34" charset="0"/>
            </a:endParaRPr>
          </a:p>
          <a:p>
            <a:pPr algn="just"/>
            <a:r>
              <a:rPr lang="it-IT" sz="2000" dirty="0" smtClean="0">
                <a:latin typeface="Tahoma" pitchFamily="34" charset="0"/>
                <a:ea typeface="Tahoma" pitchFamily="34" charset="0"/>
                <a:cs typeface="Tahoma" pitchFamily="34" charset="0"/>
              </a:rPr>
              <a:t>Box da non compilare, la valutazione del criterio deriva dalla chiarezza logico espositiva dell’intero formulario</a:t>
            </a:r>
            <a:endParaRPr lang="it-IT"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allunigiana.png"/>
          <p:cNvPicPr>
            <a:picLocks noChangeAspect="1"/>
          </p:cNvPicPr>
          <p:nvPr/>
        </p:nvPicPr>
        <p:blipFill>
          <a:blip r:embed="rId3" cstate="print"/>
          <a:stretch>
            <a:fillRect/>
          </a:stretch>
        </p:blipFill>
        <p:spPr>
          <a:xfrm>
            <a:off x="2503471" y="6115820"/>
            <a:ext cx="2214578" cy="572339"/>
          </a:xfrm>
          <a:prstGeom prst="rect">
            <a:avLst/>
          </a:prstGeom>
          <a:solidFill>
            <a:schemeClr val="accent1">
              <a:lumMod val="75000"/>
            </a:schemeClr>
          </a:solidFill>
        </p:spPr>
      </p:pic>
      <p:pic>
        <p:nvPicPr>
          <p:cNvPr id="10" name="Immagine 9" descr="Testata PSR 2014-2020"/>
          <p:cNvPicPr>
            <a:picLocks noChangeAspect="1" noChangeArrowheads="1"/>
          </p:cNvPicPr>
          <p:nvPr/>
        </p:nvPicPr>
        <p:blipFill>
          <a:blip r:embed="rId4"/>
          <a:srcRect/>
          <a:stretch>
            <a:fillRect/>
          </a:stretch>
        </p:blipFill>
        <p:spPr bwMode="auto">
          <a:xfrm>
            <a:off x="4932363" y="6098796"/>
            <a:ext cx="2357454" cy="589364"/>
          </a:xfrm>
          <a:prstGeom prst="rect">
            <a:avLst/>
          </a:prstGeom>
          <a:noFill/>
          <a:ln w="9525">
            <a:noFill/>
            <a:miter lim="800000"/>
            <a:headEnd/>
            <a:tailEnd/>
          </a:ln>
        </p:spPr>
      </p:pic>
      <p:sp>
        <p:nvSpPr>
          <p:cNvPr id="6" name="Titolo 1"/>
          <p:cNvSpPr txBox="1">
            <a:spLocks/>
          </p:cNvSpPr>
          <p:nvPr/>
        </p:nvSpPr>
        <p:spPr>
          <a:xfrm>
            <a:off x="503207" y="1401748"/>
            <a:ext cx="8643998" cy="1428760"/>
          </a:xfrm>
          <a:prstGeom prst="rect">
            <a:avLst/>
          </a:prstGeom>
          <a:ln>
            <a:solidFill>
              <a:srgbClr val="00CC00"/>
            </a:solidFill>
          </a:ln>
        </p:spPr>
        <p:txBody>
          <a:bodyPr vert="horz" lIns="91440" tIns="45720" rIns="91440" bIns="45720" rtlCol="0" anchor="ctr">
            <a:noAutofit/>
          </a:bodyPr>
          <a:lstStyle/>
          <a:p>
            <a:pPr algn="just">
              <a:spcBef>
                <a:spcPct val="0"/>
              </a:spcBef>
              <a:defRPr/>
            </a:pPr>
            <a:r>
              <a:rPr lang="it-IT" sz="2000" dirty="0" smtClean="0">
                <a:latin typeface="Tahoma" pitchFamily="34" charset="0"/>
                <a:ea typeface="Tahoma" pitchFamily="34" charset="0"/>
                <a:cs typeface="Tahoma" pitchFamily="34" charset="0"/>
              </a:rPr>
              <a:t>Il partenariato indichi le esigenze da soddisfare con l’azione di accompagnamento del GAL, sia in fase di predisposizione del Progetto di Comunità che in fase di sua realizzazione in caso di finanziamento.        </a:t>
            </a:r>
            <a:r>
              <a:rPr lang="it-IT" sz="2000" b="1" dirty="0" smtClean="0">
                <a:latin typeface="Tahoma" pitchFamily="34" charset="0"/>
                <a:ea typeface="Tahoma" pitchFamily="34" charset="0"/>
                <a:cs typeface="Tahoma" pitchFamily="34" charset="0"/>
              </a:rPr>
              <a:t>(</a:t>
            </a:r>
            <a:r>
              <a:rPr lang="it-IT" sz="2000" b="1" dirty="0" err="1" smtClean="0">
                <a:latin typeface="Tahoma" pitchFamily="34" charset="0"/>
                <a:ea typeface="Tahoma" pitchFamily="34" charset="0"/>
                <a:cs typeface="Tahoma" pitchFamily="34" charset="0"/>
              </a:rPr>
              <a:t>max</a:t>
            </a:r>
            <a:r>
              <a:rPr lang="it-IT" sz="2000" b="1" dirty="0" smtClean="0">
                <a:latin typeface="Tahoma" pitchFamily="34" charset="0"/>
                <a:ea typeface="Tahoma" pitchFamily="34" charset="0"/>
                <a:cs typeface="Tahoma" pitchFamily="34" charset="0"/>
              </a:rPr>
              <a:t> 45 righe)</a:t>
            </a:r>
            <a:endParaRPr lang="it-IT" sz="2000" dirty="0" smtClean="0">
              <a:latin typeface="Tahoma" pitchFamily="34" charset="0"/>
              <a:ea typeface="Tahoma" pitchFamily="34" charset="0"/>
              <a:cs typeface="Tahoma" pitchFamily="34" charset="0"/>
            </a:endParaRPr>
          </a:p>
        </p:txBody>
      </p:sp>
      <p:sp>
        <p:nvSpPr>
          <p:cNvPr id="8" name="Titolo 1"/>
          <p:cNvSpPr txBox="1">
            <a:spLocks/>
          </p:cNvSpPr>
          <p:nvPr/>
        </p:nvSpPr>
        <p:spPr>
          <a:xfrm>
            <a:off x="503207" y="544492"/>
            <a:ext cx="8643998" cy="642942"/>
          </a:xfrm>
          <a:prstGeom prst="rect">
            <a:avLst/>
          </a:prstGeom>
          <a:ln>
            <a:solidFill>
              <a:srgbClr val="00CC00"/>
            </a:solidFill>
          </a:ln>
        </p:spPr>
        <p:txBody>
          <a:bodyPr vert="horz" lIns="91440" tIns="45720" rIns="91440" bIns="45720" rtlCol="0" anchor="ctr">
            <a:noAutofit/>
          </a:bodyPr>
          <a:lstStyle/>
          <a:p>
            <a:pPr marL="514350" lvl="0" indent="-514350" algn="ctr">
              <a:spcBef>
                <a:spcPct val="0"/>
              </a:spcBef>
              <a:buFont typeface="+mj-lt"/>
              <a:buAutoNum type="alphaUcPeriod" startAt="7"/>
              <a:defRPr/>
            </a:pPr>
            <a:r>
              <a:rPr lang="it-IT" sz="3200" b="1"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NOTA INFORMATIVA</a:t>
            </a:r>
            <a:endParaRPr lang="it-IT" sz="3200" b="1" dirty="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Titolo 1"/>
          <p:cNvSpPr>
            <a:spLocks noGrp="1"/>
          </p:cNvSpPr>
          <p:nvPr>
            <p:ph type="title"/>
          </p:nvPr>
        </p:nvSpPr>
        <p:spPr>
          <a:xfrm>
            <a:off x="574645" y="3402012"/>
            <a:ext cx="8572560" cy="571504"/>
          </a:xfrm>
          <a:ln>
            <a:solidFill>
              <a:schemeClr val="tx1"/>
            </a:solidFill>
          </a:ln>
        </p:spPr>
        <p:txBody>
          <a:bodyPr>
            <a:noAutofit/>
          </a:bodyPr>
          <a:lstStyle/>
          <a:p>
            <a:r>
              <a:rPr lang="it-IT"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FIRMA DEL CAPOFILA</a:t>
            </a:r>
            <a:endParaRPr lang="it-IT"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503207" y="473054"/>
            <a:ext cx="8715436" cy="642942"/>
          </a:xfrm>
        </p:spPr>
        <p:txBody>
          <a:bodyPr>
            <a:noAutofit/>
          </a:bodyPr>
          <a:lstStyle/>
          <a:p>
            <a:r>
              <a:rPr lang="it-IT" sz="36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r>
              <a:rPr lang="it-IT" sz="3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it-IT" sz="3600" b="1" u="sng"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FASI</a:t>
            </a:r>
            <a:endParaRPr lang="it-IT" sz="3600" b="1" u="sng"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8" name="CasellaDiTesto 7"/>
          <p:cNvSpPr txBox="1"/>
          <p:nvPr/>
        </p:nvSpPr>
        <p:spPr>
          <a:xfrm>
            <a:off x="503207" y="1318730"/>
            <a:ext cx="8643998" cy="4308872"/>
          </a:xfrm>
          <a:prstGeom prst="rect">
            <a:avLst/>
          </a:prstGeom>
          <a:noFill/>
        </p:spPr>
        <p:txBody>
          <a:bodyPr wrap="square" rtlCol="0">
            <a:spAutoFit/>
          </a:bodyPr>
          <a:lstStyle/>
          <a:p>
            <a:pPr marL="457200" indent="-457200" algn="just">
              <a:buFont typeface="+mj-lt"/>
              <a:buAutoNum type="arabicParenR" startAt="2"/>
            </a:pPr>
            <a:r>
              <a:rPr lang="it-IT" sz="2800" b="1" u="sng" dirty="0">
                <a:solidFill>
                  <a:srgbClr val="7030A0"/>
                </a:solidFill>
                <a:latin typeface="Tahoma" pitchFamily="34" charset="0"/>
                <a:ea typeface="Tahoma" pitchFamily="34" charset="0"/>
                <a:cs typeface="Tahoma" pitchFamily="34" charset="0"/>
              </a:rPr>
              <a:t>FASE 2: PRESENTAZIONE E SELEZIONE DEI PROGETTI DI COMUNITA’</a:t>
            </a:r>
          </a:p>
          <a:p>
            <a:pPr algn="just"/>
            <a:endParaRPr lang="it-IT" sz="1600" b="1" dirty="0" smtClean="0">
              <a:latin typeface="Tahoma" pitchFamily="34" charset="0"/>
              <a:ea typeface="Tahoma" pitchFamily="34" charset="0"/>
              <a:cs typeface="Tahoma" pitchFamily="34" charset="0"/>
            </a:endParaRPr>
          </a:p>
          <a:p>
            <a:pPr marL="450850" algn="just"/>
            <a:r>
              <a:rPr lang="it-IT" b="1" dirty="0" smtClean="0">
                <a:latin typeface="Tahoma" pitchFamily="34" charset="0"/>
                <a:ea typeface="Tahoma" pitchFamily="34" charset="0"/>
                <a:cs typeface="Tahoma" pitchFamily="34" charset="0"/>
              </a:rPr>
              <a:t>I CAPOFILA DEI SINGOLI PARTENARIATI DELLE CANDIATURE VALUTATE POSITIVAMENTE </a:t>
            </a:r>
            <a:r>
              <a:rPr lang="it-IT" sz="2000" b="1" dirty="0" smtClean="0">
                <a:solidFill>
                  <a:srgbClr val="FF0000"/>
                </a:solidFill>
                <a:latin typeface="Tahoma" pitchFamily="34" charset="0"/>
                <a:ea typeface="Tahoma" pitchFamily="34" charset="0"/>
                <a:cs typeface="Tahoma" pitchFamily="34" charset="0"/>
              </a:rPr>
              <a:t>PRESENTANO VIA PEC I </a:t>
            </a:r>
            <a:r>
              <a:rPr lang="it-IT" sz="2000" b="1" dirty="0" err="1" smtClean="0">
                <a:solidFill>
                  <a:srgbClr val="FF0000"/>
                </a:solidFill>
                <a:latin typeface="Tahoma" pitchFamily="34" charset="0"/>
                <a:ea typeface="Tahoma" pitchFamily="34" charset="0"/>
                <a:cs typeface="Tahoma" pitchFamily="34" charset="0"/>
              </a:rPr>
              <a:t>PdC</a:t>
            </a:r>
            <a:r>
              <a:rPr lang="it-IT" sz="2000" b="1" dirty="0" smtClean="0">
                <a:solidFill>
                  <a:srgbClr val="FF0000"/>
                </a:solidFill>
                <a:latin typeface="Tahoma" pitchFamily="34" charset="0"/>
                <a:ea typeface="Tahoma" pitchFamily="34" charset="0"/>
                <a:cs typeface="Tahoma" pitchFamily="34" charset="0"/>
              </a:rPr>
              <a:t> AL GAL</a:t>
            </a:r>
          </a:p>
          <a:p>
            <a:pPr algn="just"/>
            <a:endParaRPr lang="it-IT" sz="1400" b="1" dirty="0" smtClean="0">
              <a:latin typeface="Tahoma" pitchFamily="34" charset="0"/>
              <a:ea typeface="Tahoma" pitchFamily="34" charset="0"/>
              <a:cs typeface="Tahoma" pitchFamily="34" charset="0"/>
            </a:endParaRPr>
          </a:p>
          <a:p>
            <a:pPr marL="450850" algn="just"/>
            <a:r>
              <a:rPr lang="it-IT" b="1" dirty="0" smtClean="0">
                <a:latin typeface="Tahoma" pitchFamily="34" charset="0"/>
                <a:ea typeface="Tahoma" pitchFamily="34" charset="0"/>
                <a:cs typeface="Tahoma" pitchFamily="34" charset="0"/>
              </a:rPr>
              <a:t>VALUTAZIONE DEI PROGETTI DA PARTE DELLA STESSA COMMISSIONE CHE HA GIÀ VALUTATO LE CANDIDATURE IN FASE 1;</a:t>
            </a:r>
          </a:p>
          <a:p>
            <a:pPr algn="just"/>
            <a:endParaRPr lang="it-IT" sz="1400" b="1" dirty="0" smtClean="0">
              <a:latin typeface="Tahoma" pitchFamily="34" charset="0"/>
              <a:ea typeface="Tahoma" pitchFamily="34" charset="0"/>
              <a:cs typeface="Tahoma" pitchFamily="34" charset="0"/>
            </a:endParaRPr>
          </a:p>
          <a:p>
            <a:pPr marL="450850" algn="just"/>
            <a:r>
              <a:rPr lang="it-IT" b="1" dirty="0" smtClean="0">
                <a:latin typeface="Tahoma" pitchFamily="34" charset="0"/>
                <a:ea typeface="Tahoma" pitchFamily="34" charset="0"/>
                <a:cs typeface="Tahoma" pitchFamily="34" charset="0"/>
              </a:rPr>
              <a:t>GRADUATORIA DEI PROGETTI VALUTATI POSITIVAMENTE PUBBLICATA SUL SITO;</a:t>
            </a:r>
          </a:p>
          <a:p>
            <a:pPr marL="450850" algn="just"/>
            <a:endParaRPr lang="it-IT" sz="1400" b="1" dirty="0" smtClean="0">
              <a:latin typeface="Tahoma" pitchFamily="34" charset="0"/>
              <a:ea typeface="Tahoma" pitchFamily="34" charset="0"/>
              <a:cs typeface="Tahoma" pitchFamily="34" charset="0"/>
            </a:endParaRPr>
          </a:p>
          <a:p>
            <a:pPr marL="450850" algn="just"/>
            <a:r>
              <a:rPr lang="it-IT" b="1" dirty="0" smtClean="0">
                <a:latin typeface="Tahoma" pitchFamily="34" charset="0"/>
                <a:ea typeface="Tahoma" pitchFamily="34" charset="0"/>
                <a:cs typeface="Tahoma" pitchFamily="34" charset="0"/>
              </a:rPr>
              <a:t>PRESENTAZIONE </a:t>
            </a:r>
            <a:r>
              <a:rPr lang="it-IT" sz="2000" b="1" dirty="0" smtClean="0">
                <a:solidFill>
                  <a:srgbClr val="FF0000"/>
                </a:solidFill>
                <a:latin typeface="Tahoma" pitchFamily="34" charset="0"/>
                <a:ea typeface="Tahoma" pitchFamily="34" charset="0"/>
                <a:cs typeface="Tahoma" pitchFamily="34" charset="0"/>
              </a:rPr>
              <a:t>SU ARTEA </a:t>
            </a:r>
            <a:r>
              <a:rPr lang="it-IT" b="1" dirty="0" smtClean="0">
                <a:latin typeface="Tahoma" pitchFamily="34" charset="0"/>
                <a:ea typeface="Tahoma" pitchFamily="34" charset="0"/>
                <a:cs typeface="Tahoma" pitchFamily="34" charset="0"/>
              </a:rPr>
              <a:t>DEI PDC </a:t>
            </a:r>
            <a:endParaRPr lang="it-IT" sz="2000" b="1" dirty="0" smtClean="0">
              <a:latin typeface="Tahoma" pitchFamily="34" charset="0"/>
              <a:ea typeface="Tahoma" pitchFamily="34" charset="0"/>
              <a:cs typeface="Tahoma" pitchFamily="34" charset="0"/>
            </a:endParaRPr>
          </a:p>
          <a:p>
            <a:pPr marL="450850" algn="just"/>
            <a:endParaRPr lang="it-IT" sz="1200" b="1" dirty="0" smtClean="0">
              <a:latin typeface="Tahoma" pitchFamily="34" charset="0"/>
              <a:ea typeface="Tahoma" pitchFamily="34" charset="0"/>
              <a:cs typeface="Tahoma" pitchFamily="34" charset="0"/>
            </a:endParaRPr>
          </a:p>
          <a:p>
            <a:pPr marL="450850" algn="just"/>
            <a:r>
              <a:rPr lang="it-IT" b="1" dirty="0" smtClean="0">
                <a:latin typeface="Tahoma" pitchFamily="34" charset="0"/>
                <a:ea typeface="Tahoma" pitchFamily="34" charset="0"/>
                <a:cs typeface="Tahoma" pitchFamily="34" charset="0"/>
              </a:rPr>
              <a:t>ISTRUTTORIA e ATTO </a:t>
            </a:r>
            <a:r>
              <a:rPr lang="it-IT" b="1" dirty="0" err="1" smtClean="0">
                <a:latin typeface="Tahoma" pitchFamily="34" charset="0"/>
                <a:ea typeface="Tahoma" pitchFamily="34" charset="0"/>
                <a:cs typeface="Tahoma" pitchFamily="34" charset="0"/>
              </a:rPr>
              <a:t>DI</a:t>
            </a:r>
            <a:r>
              <a:rPr lang="it-IT" b="1" dirty="0" smtClean="0">
                <a:latin typeface="Tahoma" pitchFamily="34" charset="0"/>
                <a:ea typeface="Tahoma" pitchFamily="34" charset="0"/>
                <a:cs typeface="Tahoma" pitchFamily="34" charset="0"/>
              </a:rPr>
              <a:t> ASSEGNAZIONE</a:t>
            </a:r>
            <a:endParaRPr lang="it-IT" b="1" dirty="0">
              <a:latin typeface="Tahoma" pitchFamily="34" charset="0"/>
              <a:ea typeface="Tahoma" pitchFamily="34" charset="0"/>
              <a:cs typeface="Tahoma" pitchFamily="34" charset="0"/>
            </a:endParaRPr>
          </a:p>
        </p:txBody>
      </p:sp>
      <p:sp>
        <p:nvSpPr>
          <p:cNvPr id="9" name="CasellaDiTesto 8"/>
          <p:cNvSpPr txBox="1"/>
          <p:nvPr/>
        </p:nvSpPr>
        <p:spPr>
          <a:xfrm>
            <a:off x="537407" y="5807750"/>
            <a:ext cx="8643998" cy="523220"/>
          </a:xfrm>
          <a:prstGeom prst="rect">
            <a:avLst/>
          </a:prstGeom>
          <a:noFill/>
        </p:spPr>
        <p:txBody>
          <a:bodyPr wrap="square" rtlCol="0">
            <a:spAutoFit/>
          </a:bodyPr>
          <a:lstStyle/>
          <a:p>
            <a:pPr marL="457200" indent="-457200" algn="just">
              <a:buFont typeface="+mj-lt"/>
              <a:buAutoNum type="arabicParenR" startAt="3"/>
            </a:pPr>
            <a:r>
              <a:rPr lang="it-IT" sz="2800" b="1" u="sng" dirty="0" smtClean="0">
                <a:solidFill>
                  <a:srgbClr val="7030A0"/>
                </a:solidFill>
                <a:latin typeface="Tahoma" pitchFamily="34" charset="0"/>
                <a:ea typeface="Tahoma" pitchFamily="34" charset="0"/>
                <a:cs typeface="Tahoma" pitchFamily="34" charset="0"/>
              </a:rPr>
              <a:t>ATTUAZIONE DEI PDC</a:t>
            </a:r>
            <a:endParaRPr lang="it-IT" sz="2800" b="1" u="sng" dirty="0">
              <a:solidFill>
                <a:srgbClr val="7030A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12052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allunigiana.png"/>
          <p:cNvPicPr>
            <a:picLocks noChangeAspect="1"/>
          </p:cNvPicPr>
          <p:nvPr/>
        </p:nvPicPr>
        <p:blipFill>
          <a:blip r:embed="rId3" cstate="print"/>
          <a:stretch>
            <a:fillRect/>
          </a:stretch>
        </p:blipFill>
        <p:spPr>
          <a:xfrm>
            <a:off x="2503471" y="6115820"/>
            <a:ext cx="2214578" cy="572339"/>
          </a:xfrm>
          <a:prstGeom prst="rect">
            <a:avLst/>
          </a:prstGeom>
          <a:solidFill>
            <a:schemeClr val="accent1">
              <a:lumMod val="75000"/>
            </a:schemeClr>
          </a:solidFill>
        </p:spPr>
      </p:pic>
      <p:pic>
        <p:nvPicPr>
          <p:cNvPr id="10" name="Immagine 9" descr="Testata PSR 2014-2020"/>
          <p:cNvPicPr>
            <a:picLocks noChangeAspect="1" noChangeArrowheads="1"/>
          </p:cNvPicPr>
          <p:nvPr/>
        </p:nvPicPr>
        <p:blipFill>
          <a:blip r:embed="rId4"/>
          <a:srcRect/>
          <a:stretch>
            <a:fillRect/>
          </a:stretch>
        </p:blipFill>
        <p:spPr bwMode="auto">
          <a:xfrm>
            <a:off x="4932363" y="6098796"/>
            <a:ext cx="2357454" cy="589364"/>
          </a:xfrm>
          <a:prstGeom prst="rect">
            <a:avLst/>
          </a:prstGeom>
          <a:noFill/>
          <a:ln w="9525">
            <a:noFill/>
            <a:miter lim="800000"/>
            <a:headEnd/>
            <a:tailEnd/>
          </a:ln>
        </p:spPr>
      </p:pic>
      <p:sp>
        <p:nvSpPr>
          <p:cNvPr id="9" name="Titolo 8"/>
          <p:cNvSpPr>
            <a:spLocks noGrp="1"/>
          </p:cNvSpPr>
          <p:nvPr>
            <p:ph type="title"/>
          </p:nvPr>
        </p:nvSpPr>
        <p:spPr>
          <a:xfrm>
            <a:off x="503207" y="1687500"/>
            <a:ext cx="8749665" cy="2857520"/>
          </a:xfrm>
        </p:spPr>
        <p:txBody>
          <a:bodyPr>
            <a:noAutofit/>
          </a:bodyPr>
          <a:lstStyle/>
          <a:p>
            <a:r>
              <a:rPr lang="it-IT" sz="7200" b="1" dirty="0" smtClean="0">
                <a:latin typeface="Tahoma" pitchFamily="34" charset="0"/>
                <a:ea typeface="Tahoma" pitchFamily="34" charset="0"/>
                <a:cs typeface="Tahoma" pitchFamily="34" charset="0"/>
              </a:rPr>
              <a:t>Grazie per l’attenzione</a:t>
            </a:r>
            <a:r>
              <a:rPr lang="it-IT" sz="9600" b="1" dirty="0" smtClean="0">
                <a:latin typeface="Tahoma" pitchFamily="34" charset="0"/>
                <a:ea typeface="Tahoma" pitchFamily="34" charset="0"/>
                <a:cs typeface="Tahoma" pitchFamily="34" charset="0"/>
              </a:rPr>
              <a:t>!</a:t>
            </a:r>
            <a:endParaRPr lang="it-IT" sz="9600" b="1" dirty="0">
              <a:latin typeface="Tahoma" pitchFamily="34" charset="0"/>
              <a:ea typeface="Tahoma" pitchFamily="34" charset="0"/>
              <a:cs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503207" y="330178"/>
            <a:ext cx="8715436" cy="642942"/>
          </a:xfrm>
        </p:spPr>
        <p:txBody>
          <a:bodyPr>
            <a:noAutofit/>
          </a:bodyPr>
          <a:lstStyle/>
          <a:p>
            <a:r>
              <a:rPr lang="it-IT" sz="36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r>
              <a:rPr lang="it-IT" sz="3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it-IT" sz="3600" b="1" u="sng"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BENEFICIARI </a:t>
            </a:r>
            <a:endParaRPr lang="it-IT" sz="3600" b="1" u="sng"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8" name="CasellaDiTesto 7"/>
          <p:cNvSpPr txBox="1"/>
          <p:nvPr/>
        </p:nvSpPr>
        <p:spPr>
          <a:xfrm>
            <a:off x="503207" y="1302496"/>
            <a:ext cx="8643998" cy="3062377"/>
          </a:xfrm>
          <a:prstGeom prst="rect">
            <a:avLst/>
          </a:prstGeom>
          <a:noFill/>
        </p:spPr>
        <p:txBody>
          <a:bodyPr wrap="square" rtlCol="0">
            <a:spAutoFit/>
          </a:bodyPr>
          <a:lstStyle/>
          <a:p>
            <a:pPr marL="457200" indent="-457200" algn="just"/>
            <a:r>
              <a:rPr lang="it-IT" sz="2000" dirty="0" smtClean="0">
                <a:latin typeface="Tahoma" pitchFamily="34" charset="0"/>
                <a:ea typeface="Tahoma" pitchFamily="34" charset="0"/>
                <a:cs typeface="Tahoma" pitchFamily="34" charset="0"/>
              </a:rPr>
              <a:t>Sono beneficiari del presente bando:</a:t>
            </a:r>
          </a:p>
          <a:p>
            <a:pPr marL="457200" indent="-457200" algn="just"/>
            <a:endParaRPr lang="it-IT" sz="1000" dirty="0" smtClean="0">
              <a:latin typeface="Tahoma" pitchFamily="34" charset="0"/>
              <a:ea typeface="Tahoma" pitchFamily="34" charset="0"/>
              <a:cs typeface="Tahoma" pitchFamily="34" charset="0"/>
            </a:endParaRPr>
          </a:p>
          <a:p>
            <a:pPr marL="627063" indent="-449263" algn="just">
              <a:buSzPct val="150000"/>
              <a:buFont typeface="Arial" pitchFamily="34" charset="0"/>
              <a:buChar char="•"/>
            </a:pPr>
            <a:r>
              <a:rPr lang="it-IT" sz="2400" b="1" u="sng" dirty="0" smtClean="0">
                <a:latin typeface="Tahoma" pitchFamily="34" charset="0"/>
                <a:ea typeface="Tahoma" pitchFamily="34" charset="0"/>
                <a:cs typeface="Tahoma" pitchFamily="34" charset="0"/>
              </a:rPr>
              <a:t>PARTENARIATI PRIVATI O PUBBLICO-PRIVATI CHE INDIVIDUANO UN </a:t>
            </a:r>
            <a:r>
              <a:rPr lang="it-IT" sz="2400" b="1" u="sng" dirty="0" smtClean="0">
                <a:latin typeface="Tahoma" pitchFamily="34" charset="0"/>
                <a:ea typeface="Tahoma" pitchFamily="34" charset="0"/>
                <a:cs typeface="Tahoma" pitchFamily="34" charset="0"/>
              </a:rPr>
              <a:t>CAPOFILA</a:t>
            </a:r>
          </a:p>
          <a:p>
            <a:pPr marL="627063" indent="-449263" algn="just">
              <a:buSzPct val="150000"/>
              <a:buFont typeface="Arial" pitchFamily="34" charset="0"/>
              <a:buChar char="•"/>
            </a:pPr>
            <a:endParaRPr lang="it-IT" sz="2400" b="1" u="sng" dirty="0" smtClean="0">
              <a:latin typeface="Tahoma" pitchFamily="34" charset="0"/>
              <a:ea typeface="Tahoma" pitchFamily="34" charset="0"/>
              <a:cs typeface="Tahoma" pitchFamily="34" charset="0"/>
            </a:endParaRPr>
          </a:p>
          <a:p>
            <a:pPr marL="627063" indent="-449263" algn="just">
              <a:buSzPct val="150000"/>
              <a:buFont typeface="Arial" pitchFamily="34" charset="0"/>
              <a:buChar char="•"/>
            </a:pPr>
            <a:endParaRPr lang="it-IT" sz="1100" b="1" u="sng" dirty="0" smtClean="0">
              <a:latin typeface="Tahoma" pitchFamily="34" charset="0"/>
              <a:ea typeface="Tahoma" pitchFamily="34" charset="0"/>
              <a:cs typeface="Tahoma" pitchFamily="34" charset="0"/>
            </a:endParaRPr>
          </a:p>
          <a:p>
            <a:pPr algn="just"/>
            <a:r>
              <a:rPr lang="it-IT" sz="2000" b="1" u="sng" dirty="0" smtClean="0">
                <a:latin typeface="Tahoma" pitchFamily="34" charset="0"/>
                <a:ea typeface="Tahoma" pitchFamily="34" charset="0"/>
                <a:cs typeface="Tahoma" pitchFamily="34" charset="0"/>
              </a:rPr>
              <a:t>Il partenariato privato o </a:t>
            </a:r>
            <a:r>
              <a:rPr lang="it-IT" sz="2000" b="1" u="sng" dirty="0" err="1" smtClean="0">
                <a:latin typeface="Tahoma" pitchFamily="34" charset="0"/>
                <a:ea typeface="Tahoma" pitchFamily="34" charset="0"/>
                <a:cs typeface="Tahoma" pitchFamily="34" charset="0"/>
              </a:rPr>
              <a:t>pubblico-privato</a:t>
            </a:r>
            <a:r>
              <a:rPr lang="it-IT" sz="2000" b="1" u="sng" dirty="0" smtClean="0">
                <a:latin typeface="Tahoma" pitchFamily="34" charset="0"/>
                <a:ea typeface="Tahoma" pitchFamily="34" charset="0"/>
                <a:cs typeface="Tahoma" pitchFamily="34" charset="0"/>
              </a:rPr>
              <a:t> può essere composto da partecipanti diretti e indiretti</a:t>
            </a:r>
            <a:r>
              <a:rPr lang="it-IT" sz="2000" b="1" u="sng" dirty="0" smtClean="0">
                <a:latin typeface="Tahoma" pitchFamily="34" charset="0"/>
                <a:ea typeface="Tahoma" pitchFamily="34" charset="0"/>
                <a:cs typeface="Tahoma" pitchFamily="34" charset="0"/>
              </a:rPr>
              <a:t>. </a:t>
            </a:r>
          </a:p>
          <a:p>
            <a:pPr algn="just"/>
            <a:endParaRPr lang="it-IT" sz="2000" b="1" u="sng" dirty="0" smtClean="0">
              <a:latin typeface="Tahoma" pitchFamily="34" charset="0"/>
              <a:ea typeface="Tahoma" pitchFamily="34" charset="0"/>
              <a:cs typeface="Tahoma" pitchFamily="34" charset="0"/>
            </a:endParaRPr>
          </a:p>
          <a:p>
            <a:pPr algn="just"/>
            <a:r>
              <a:rPr lang="it-IT" sz="2000" b="1" u="sng" dirty="0" smtClean="0">
                <a:latin typeface="Tahoma" pitchFamily="34" charset="0"/>
                <a:ea typeface="Tahoma" pitchFamily="34" charset="0"/>
                <a:cs typeface="Tahoma" pitchFamily="34" charset="0"/>
              </a:rPr>
              <a:t>Solo </a:t>
            </a:r>
            <a:r>
              <a:rPr lang="it-IT" sz="2000" b="1" u="sng" dirty="0" smtClean="0">
                <a:latin typeface="Tahoma" pitchFamily="34" charset="0"/>
                <a:ea typeface="Tahoma" pitchFamily="34" charset="0"/>
                <a:cs typeface="Tahoma" pitchFamily="34" charset="0"/>
              </a:rPr>
              <a:t>i partecipanti diretti sono beneficiari dell’aiuto.</a:t>
            </a:r>
          </a:p>
        </p:txBody>
      </p:sp>
    </p:spTree>
    <p:extLst>
      <p:ext uri="{BB962C8B-B14F-4D97-AF65-F5344CB8AC3E}">
        <p14:creationId xmlns:p14="http://schemas.microsoft.com/office/powerpoint/2010/main" xmlns="" val="31205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03207" y="1359674"/>
            <a:ext cx="8643998" cy="4955203"/>
          </a:xfrm>
          <a:prstGeom prst="rect">
            <a:avLst/>
          </a:prstGeom>
          <a:noFill/>
        </p:spPr>
        <p:txBody>
          <a:bodyPr wrap="square" rtlCol="0">
            <a:spAutoFit/>
          </a:bodyPr>
          <a:lstStyle/>
          <a:p>
            <a:pPr marL="900113" indent="-900113" algn="just"/>
            <a:r>
              <a:rPr lang="it-IT" sz="2800" b="1" u="sng" dirty="0" smtClean="0">
                <a:solidFill>
                  <a:srgbClr val="FF0000"/>
                </a:solidFill>
                <a:latin typeface="Tahoma" pitchFamily="34" charset="0"/>
                <a:ea typeface="Tahoma" pitchFamily="34" charset="0"/>
                <a:cs typeface="Tahoma" pitchFamily="34" charset="0"/>
              </a:rPr>
              <a:t>ATT!</a:t>
            </a:r>
            <a:r>
              <a:rPr lang="it-IT" sz="2800" b="1" dirty="0" smtClean="0">
                <a:solidFill>
                  <a:srgbClr val="FF0000"/>
                </a:solidFill>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Nella </a:t>
            </a:r>
            <a:r>
              <a:rPr lang="it-IT" sz="2800" b="1" u="sng" dirty="0" smtClean="0">
                <a:solidFill>
                  <a:srgbClr val="7030A0"/>
                </a:solidFill>
                <a:latin typeface="Tahoma" pitchFamily="34" charset="0"/>
                <a:ea typeface="Tahoma" pitchFamily="34" charset="0"/>
                <a:cs typeface="Tahoma" pitchFamily="34" charset="0"/>
              </a:rPr>
              <a:t>FASE 1</a:t>
            </a:r>
            <a:r>
              <a:rPr lang="it-IT" sz="2000" b="1" u="sng" dirty="0" smtClean="0">
                <a:solidFill>
                  <a:srgbClr val="FF0000"/>
                </a:solidFill>
                <a:latin typeface="Tahoma" pitchFamily="34" charset="0"/>
                <a:ea typeface="Tahoma" pitchFamily="34" charset="0"/>
                <a:cs typeface="Tahoma" pitchFamily="34" charset="0"/>
              </a:rPr>
              <a:t>, </a:t>
            </a:r>
            <a:r>
              <a:rPr lang="it-IT" sz="2000" u="sng" dirty="0" smtClean="0">
                <a:latin typeface="Tahoma" pitchFamily="34" charset="0"/>
                <a:ea typeface="Tahoma" pitchFamily="34" charset="0"/>
                <a:cs typeface="Tahoma" pitchFamily="34" charset="0"/>
              </a:rPr>
              <a:t>il PARTENARIATO PROMOTORE deve </a:t>
            </a:r>
            <a:r>
              <a:rPr lang="it-IT" sz="2000" u="sng" dirty="0" smtClean="0">
                <a:latin typeface="Tahoma" pitchFamily="34" charset="0"/>
                <a:ea typeface="Tahoma" pitchFamily="34" charset="0"/>
                <a:cs typeface="Tahoma" pitchFamily="34" charset="0"/>
              </a:rPr>
              <a:t>essere composto da</a:t>
            </a:r>
            <a:r>
              <a:rPr lang="it-IT" sz="2000" b="1" u="sng" dirty="0" smtClean="0">
                <a:solidFill>
                  <a:srgbClr val="FF0000"/>
                </a:solidFill>
                <a:latin typeface="Tahoma" pitchFamily="34" charset="0"/>
                <a:ea typeface="Tahoma" pitchFamily="34" charset="0"/>
                <a:cs typeface="Tahoma" pitchFamily="34" charset="0"/>
              </a:rPr>
              <a:t> </a:t>
            </a:r>
            <a:r>
              <a:rPr lang="it-IT" sz="2400" b="1" u="sng" dirty="0" smtClean="0">
                <a:solidFill>
                  <a:srgbClr val="FF0000"/>
                </a:solidFill>
                <a:latin typeface="Tahoma" pitchFamily="34" charset="0"/>
                <a:ea typeface="Tahoma" pitchFamily="34" charset="0"/>
                <a:cs typeface="Tahoma" pitchFamily="34" charset="0"/>
              </a:rPr>
              <a:t>ALMENO 2 SOGGETTI</a:t>
            </a:r>
            <a:r>
              <a:rPr lang="it-IT" sz="2400" dirty="0" smtClean="0">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fra </a:t>
            </a:r>
            <a:r>
              <a:rPr lang="it-IT" sz="2000" dirty="0" smtClean="0">
                <a:latin typeface="Tahoma" pitchFamily="34" charset="0"/>
                <a:ea typeface="Tahoma" pitchFamily="34" charset="0"/>
                <a:cs typeface="Tahoma" pitchFamily="34" charset="0"/>
              </a:rPr>
              <a:t>quelli indicati al </a:t>
            </a:r>
            <a:r>
              <a:rPr lang="it-IT" sz="2000" dirty="0" smtClean="0">
                <a:latin typeface="Tahoma" pitchFamily="34" charset="0"/>
                <a:ea typeface="Tahoma" pitchFamily="34" charset="0"/>
                <a:cs typeface="Tahoma" pitchFamily="34" charset="0"/>
              </a:rPr>
              <a:t>par</a:t>
            </a:r>
            <a:r>
              <a:rPr lang="it-IT" sz="2000" dirty="0" smtClean="0">
                <a:latin typeface="Tahoma" pitchFamily="34" charset="0"/>
                <a:ea typeface="Tahoma" pitchFamily="34" charset="0"/>
                <a:cs typeface="Tahoma" pitchFamily="34" charset="0"/>
              </a:rPr>
              <a:t>. 3.1 </a:t>
            </a:r>
            <a:r>
              <a:rPr lang="it-IT" sz="2000" dirty="0" smtClean="0">
                <a:latin typeface="Tahoma" pitchFamily="34" charset="0"/>
                <a:ea typeface="Tahoma" pitchFamily="34" charset="0"/>
                <a:cs typeface="Tahoma" pitchFamily="34" charset="0"/>
              </a:rPr>
              <a:t>del bando, </a:t>
            </a:r>
            <a:r>
              <a:rPr lang="it-IT" sz="2000" b="1" u="sng" dirty="0" smtClean="0">
                <a:solidFill>
                  <a:srgbClr val="FF0000"/>
                </a:solidFill>
                <a:latin typeface="Tahoma" pitchFamily="34" charset="0"/>
                <a:ea typeface="Tahoma" pitchFamily="34" charset="0"/>
                <a:cs typeface="Tahoma" pitchFamily="34" charset="0"/>
              </a:rPr>
              <a:t>in </a:t>
            </a:r>
            <a:r>
              <a:rPr lang="it-IT" sz="2000" b="1" u="sng" dirty="0" smtClean="0">
                <a:solidFill>
                  <a:srgbClr val="FF0000"/>
                </a:solidFill>
                <a:latin typeface="Tahoma" pitchFamily="34" charset="0"/>
                <a:ea typeface="Tahoma" pitchFamily="34" charset="0"/>
                <a:cs typeface="Tahoma" pitchFamily="34" charset="0"/>
              </a:rPr>
              <a:t>qualità </a:t>
            </a:r>
            <a:r>
              <a:rPr lang="it-IT" sz="2000" b="1" u="sng" dirty="0" smtClean="0">
                <a:solidFill>
                  <a:srgbClr val="FF0000"/>
                </a:solidFill>
                <a:latin typeface="Tahoma" pitchFamily="34" charset="0"/>
                <a:ea typeface="Tahoma" pitchFamily="34" charset="0"/>
                <a:cs typeface="Tahoma" pitchFamily="34" charset="0"/>
              </a:rPr>
              <a:t>di </a:t>
            </a:r>
            <a:r>
              <a:rPr lang="it-IT" sz="2400" b="1" u="sng" dirty="0" smtClean="0">
                <a:solidFill>
                  <a:srgbClr val="FF0000"/>
                </a:solidFill>
                <a:latin typeface="Tahoma" pitchFamily="34" charset="0"/>
                <a:ea typeface="Tahoma" pitchFamily="34" charset="0"/>
                <a:cs typeface="Tahoma" pitchFamily="34" charset="0"/>
              </a:rPr>
              <a:t>PARTECIPANTI DIRETTI</a:t>
            </a:r>
            <a:r>
              <a:rPr lang="it-IT" sz="2000" b="1" u="sng" dirty="0" smtClean="0">
                <a:solidFill>
                  <a:srgbClr val="FF0000"/>
                </a:solidFill>
                <a:latin typeface="Tahoma" pitchFamily="34" charset="0"/>
                <a:ea typeface="Tahoma" pitchFamily="34" charset="0"/>
                <a:cs typeface="Tahoma" pitchFamily="34" charset="0"/>
              </a:rPr>
              <a:t>, </a:t>
            </a:r>
            <a:r>
              <a:rPr lang="it-IT" sz="2400" b="1" u="sng" dirty="0" err="1" smtClean="0">
                <a:solidFill>
                  <a:srgbClr val="FF0000"/>
                </a:solidFill>
                <a:latin typeface="Tahoma" pitchFamily="34" charset="0"/>
                <a:ea typeface="Tahoma" pitchFamily="34" charset="0"/>
                <a:cs typeface="Tahoma" pitchFamily="34" charset="0"/>
              </a:rPr>
              <a:t>DI</a:t>
            </a:r>
            <a:r>
              <a:rPr lang="it-IT" sz="2400" b="1" u="sng" dirty="0" smtClean="0">
                <a:solidFill>
                  <a:srgbClr val="FF0000"/>
                </a:solidFill>
                <a:latin typeface="Tahoma" pitchFamily="34" charset="0"/>
                <a:ea typeface="Tahoma" pitchFamily="34" charset="0"/>
                <a:cs typeface="Tahoma" pitchFamily="34" charset="0"/>
              </a:rPr>
              <a:t> CUI ALMENO 1 PRIVATO.</a:t>
            </a:r>
          </a:p>
          <a:p>
            <a:pPr marL="900113" indent="-900113" algn="just"/>
            <a:endParaRPr lang="it-IT" sz="2000" b="1" u="sng" dirty="0" smtClean="0">
              <a:solidFill>
                <a:srgbClr val="FF0000"/>
              </a:solidFill>
              <a:latin typeface="Tahoma" pitchFamily="34" charset="0"/>
              <a:ea typeface="Tahoma" pitchFamily="34" charset="0"/>
              <a:cs typeface="Tahoma" pitchFamily="34" charset="0"/>
            </a:endParaRPr>
          </a:p>
          <a:p>
            <a:pPr marL="900113" algn="just"/>
            <a:r>
              <a:rPr lang="it-IT" sz="2000" dirty="0" smtClean="0">
                <a:latin typeface="Tahoma" pitchFamily="34" charset="0"/>
                <a:ea typeface="Tahoma" pitchFamily="34" charset="0"/>
                <a:cs typeface="Tahoma" pitchFamily="34" charset="0"/>
              </a:rPr>
              <a:t>Nella fase 1 il Partenariato promotore </a:t>
            </a:r>
            <a:r>
              <a:rPr lang="it-IT" sz="2000" b="1" u="sng" dirty="0" smtClean="0">
                <a:latin typeface="Tahoma" pitchFamily="34" charset="0"/>
                <a:ea typeface="Tahoma" pitchFamily="34" charset="0"/>
                <a:cs typeface="Tahoma" pitchFamily="34" charset="0"/>
              </a:rPr>
              <a:t>non è tenuto </a:t>
            </a:r>
            <a:r>
              <a:rPr lang="it-IT" sz="2000" dirty="0" smtClean="0">
                <a:latin typeface="Tahoma" pitchFamily="34" charset="0"/>
                <a:ea typeface="Tahoma" pitchFamily="34" charset="0"/>
                <a:cs typeface="Tahoma" pitchFamily="34" charset="0"/>
              </a:rPr>
              <a:t>a costituirsi formalmente attraverso un accordo o altra forma giuridica. L’adesione alla candidatura dovrà essere espressa attraverso </a:t>
            </a:r>
            <a:r>
              <a:rPr lang="it-IT" sz="2400" b="1" u="sng" dirty="0" smtClean="0">
                <a:solidFill>
                  <a:srgbClr val="FF0000"/>
                </a:solidFill>
                <a:latin typeface="Tahoma" pitchFamily="34" charset="0"/>
                <a:ea typeface="Tahoma" pitchFamily="34" charset="0"/>
                <a:cs typeface="Tahoma" pitchFamily="34" charset="0"/>
              </a:rPr>
              <a:t>LETTERE </a:t>
            </a:r>
            <a:r>
              <a:rPr lang="it-IT" sz="2400" b="1" u="sng" dirty="0" err="1" smtClean="0">
                <a:solidFill>
                  <a:srgbClr val="FF0000"/>
                </a:solidFill>
                <a:latin typeface="Tahoma" pitchFamily="34" charset="0"/>
                <a:ea typeface="Tahoma" pitchFamily="34" charset="0"/>
                <a:cs typeface="Tahoma" pitchFamily="34" charset="0"/>
              </a:rPr>
              <a:t>DI</a:t>
            </a:r>
            <a:r>
              <a:rPr lang="it-IT" sz="2400" b="1" u="sng" dirty="0" smtClean="0">
                <a:solidFill>
                  <a:srgbClr val="FF0000"/>
                </a:solidFill>
                <a:latin typeface="Tahoma" pitchFamily="34" charset="0"/>
                <a:ea typeface="Tahoma" pitchFamily="34" charset="0"/>
                <a:cs typeface="Tahoma" pitchFamily="34" charset="0"/>
              </a:rPr>
              <a:t> ADESIONE </a:t>
            </a:r>
            <a:r>
              <a:rPr lang="it-IT" sz="2000" dirty="0" smtClean="0">
                <a:latin typeface="Tahoma" pitchFamily="34" charset="0"/>
                <a:ea typeface="Tahoma" pitchFamily="34" charset="0"/>
                <a:cs typeface="Tahoma" pitchFamily="34" charset="0"/>
              </a:rPr>
              <a:t>(</a:t>
            </a:r>
            <a:r>
              <a:rPr lang="it-IT" sz="2000" dirty="0" smtClean="0">
                <a:latin typeface="Tahoma" pitchFamily="34" charset="0"/>
                <a:ea typeface="Tahoma" pitchFamily="34" charset="0"/>
                <a:cs typeface="Tahoma" pitchFamily="34" charset="0"/>
              </a:rPr>
              <a:t>in qualità di PARTECIPANTI DIRETTI O INDIRETTI AI SENSI DEL PAR. 3.1)</a:t>
            </a:r>
            <a:r>
              <a:rPr lang="it-IT" sz="2000" dirty="0" smtClean="0">
                <a:latin typeface="Tahoma" pitchFamily="34" charset="0"/>
                <a:ea typeface="Tahoma" pitchFamily="34" charset="0"/>
                <a:cs typeface="Tahoma" pitchFamily="34" charset="0"/>
              </a:rPr>
              <a:t> e </a:t>
            </a:r>
            <a:r>
              <a:rPr lang="it-IT" sz="2400" b="1" u="sng" dirty="0" smtClean="0">
                <a:solidFill>
                  <a:srgbClr val="FF0000"/>
                </a:solidFill>
                <a:latin typeface="Tahoma" pitchFamily="34" charset="0"/>
                <a:ea typeface="Tahoma" pitchFamily="34" charset="0"/>
                <a:cs typeface="Tahoma" pitchFamily="34" charset="0"/>
              </a:rPr>
              <a:t>LETTERE </a:t>
            </a:r>
            <a:r>
              <a:rPr lang="it-IT" sz="2400" b="1" u="sng" dirty="0" err="1" smtClean="0">
                <a:solidFill>
                  <a:srgbClr val="FF0000"/>
                </a:solidFill>
                <a:latin typeface="Tahoma" pitchFamily="34" charset="0"/>
                <a:ea typeface="Tahoma" pitchFamily="34" charset="0"/>
                <a:cs typeface="Tahoma" pitchFamily="34" charset="0"/>
              </a:rPr>
              <a:t>DI</a:t>
            </a:r>
            <a:r>
              <a:rPr lang="it-IT" sz="2400" b="1" u="sng" dirty="0" smtClean="0">
                <a:solidFill>
                  <a:srgbClr val="FF0000"/>
                </a:solidFill>
                <a:latin typeface="Tahoma" pitchFamily="34" charset="0"/>
                <a:ea typeface="Tahoma" pitchFamily="34" charset="0"/>
                <a:cs typeface="Tahoma" pitchFamily="34" charset="0"/>
              </a:rPr>
              <a:t> SUPPORTO </a:t>
            </a:r>
            <a:r>
              <a:rPr lang="it-IT" sz="2000" dirty="0" smtClean="0">
                <a:latin typeface="Tahoma" pitchFamily="34" charset="0"/>
                <a:ea typeface="Tahoma" pitchFamily="34" charset="0"/>
                <a:cs typeface="Tahoma" pitchFamily="34" charset="0"/>
              </a:rPr>
              <a:t>(</a:t>
            </a:r>
            <a:r>
              <a:rPr lang="it-IT" sz="2000" dirty="0" smtClean="0">
                <a:latin typeface="Tahoma" pitchFamily="34" charset="0"/>
                <a:ea typeface="Tahoma" pitchFamily="34" charset="0"/>
                <a:cs typeface="Tahoma" pitchFamily="34" charset="0"/>
              </a:rPr>
              <a:t>altri soggetti diversi dai partecipanti diretti o indiretti).</a:t>
            </a:r>
          </a:p>
          <a:p>
            <a:pPr marL="900113" algn="just"/>
            <a:endParaRPr lang="it-IT" sz="2000" b="1" u="sng" dirty="0" smtClean="0">
              <a:solidFill>
                <a:srgbClr val="FF0000"/>
              </a:solidFill>
              <a:latin typeface="Tahoma" pitchFamily="34" charset="0"/>
              <a:ea typeface="Tahoma" pitchFamily="34" charset="0"/>
              <a:cs typeface="Tahoma" pitchFamily="34" charset="0"/>
            </a:endParaRPr>
          </a:p>
          <a:p>
            <a:pPr marL="900113" indent="-900113" algn="just"/>
            <a:endParaRPr lang="it-IT" sz="2400" b="1" u="sng" dirty="0" smtClean="0">
              <a:latin typeface="Tahoma" pitchFamily="34" charset="0"/>
              <a:ea typeface="Tahoma" pitchFamily="34" charset="0"/>
              <a:cs typeface="Tahoma" pitchFamily="34" charset="0"/>
            </a:endParaRPr>
          </a:p>
        </p:txBody>
      </p:sp>
      <p:sp>
        <p:nvSpPr>
          <p:cNvPr id="9" name="Titolo 1"/>
          <p:cNvSpPr txBox="1">
            <a:spLocks/>
          </p:cNvSpPr>
          <p:nvPr/>
        </p:nvSpPr>
        <p:spPr>
          <a:xfrm>
            <a:off x="503207" y="473054"/>
            <a:ext cx="8715436"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PdC – </a:t>
            </a:r>
            <a:r>
              <a:rPr kumimoji="0" lang="it-IT" sz="3600" b="1" i="0" u="sng"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PARTENARIATO PROMOTORE</a:t>
            </a:r>
            <a:endParaRPr kumimoji="0" lang="it-IT" sz="36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1205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03207" y="1359674"/>
            <a:ext cx="8643998" cy="2677656"/>
          </a:xfrm>
          <a:prstGeom prst="rect">
            <a:avLst/>
          </a:prstGeom>
          <a:noFill/>
        </p:spPr>
        <p:txBody>
          <a:bodyPr wrap="square" rtlCol="0">
            <a:spAutoFit/>
          </a:bodyPr>
          <a:lstStyle/>
          <a:p>
            <a:pPr marL="900113" indent="-900113" algn="just"/>
            <a:r>
              <a:rPr lang="it-IT" sz="2800" b="1" u="sng" dirty="0" smtClean="0">
                <a:solidFill>
                  <a:srgbClr val="FF0000"/>
                </a:solidFill>
                <a:latin typeface="Tahoma" pitchFamily="34" charset="0"/>
                <a:ea typeface="Tahoma" pitchFamily="34" charset="0"/>
                <a:cs typeface="Tahoma" pitchFamily="34" charset="0"/>
              </a:rPr>
              <a:t>ATT!</a:t>
            </a:r>
            <a:r>
              <a:rPr lang="it-IT" sz="2800" b="1" dirty="0" smtClean="0">
                <a:solidFill>
                  <a:srgbClr val="FF0000"/>
                </a:solidFill>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Nella </a:t>
            </a:r>
            <a:r>
              <a:rPr lang="it-IT" sz="2800" b="1" u="sng" dirty="0" smtClean="0">
                <a:solidFill>
                  <a:srgbClr val="7030A0"/>
                </a:solidFill>
                <a:latin typeface="Tahoma" pitchFamily="34" charset="0"/>
                <a:ea typeface="Tahoma" pitchFamily="34" charset="0"/>
                <a:cs typeface="Tahoma" pitchFamily="34" charset="0"/>
              </a:rPr>
              <a:t>FASE 2,</a:t>
            </a:r>
            <a:r>
              <a:rPr lang="it-IT" sz="2000" b="1" u="sng" dirty="0" smtClean="0">
                <a:solidFill>
                  <a:srgbClr val="FF0000"/>
                </a:solidFill>
                <a:latin typeface="Tahoma" pitchFamily="34" charset="0"/>
                <a:ea typeface="Tahoma" pitchFamily="34" charset="0"/>
                <a:cs typeface="Tahoma" pitchFamily="34" charset="0"/>
              </a:rPr>
              <a:t> </a:t>
            </a:r>
            <a:r>
              <a:rPr lang="it-IT" sz="2000" u="sng" dirty="0" smtClean="0">
                <a:latin typeface="Tahoma" pitchFamily="34" charset="0"/>
                <a:ea typeface="Tahoma" pitchFamily="34" charset="0"/>
                <a:cs typeface="Tahoma" pitchFamily="34" charset="0"/>
              </a:rPr>
              <a:t>il </a:t>
            </a:r>
            <a:r>
              <a:rPr lang="it-IT" sz="2000" u="sng" dirty="0" smtClean="0">
                <a:latin typeface="Tahoma" pitchFamily="34" charset="0"/>
                <a:ea typeface="Tahoma" pitchFamily="34" charset="0"/>
                <a:cs typeface="Tahoma" pitchFamily="34" charset="0"/>
              </a:rPr>
              <a:t>partenariato che presenta la proposta definitiva di </a:t>
            </a:r>
            <a:r>
              <a:rPr lang="it-IT" sz="2000" u="sng" dirty="0" err="1" smtClean="0">
                <a:latin typeface="Tahoma" pitchFamily="34" charset="0"/>
                <a:ea typeface="Tahoma" pitchFamily="34" charset="0"/>
                <a:cs typeface="Tahoma" pitchFamily="34" charset="0"/>
              </a:rPr>
              <a:t>PdC</a:t>
            </a:r>
            <a:r>
              <a:rPr lang="it-IT" sz="2000" u="sng" dirty="0" smtClean="0">
                <a:latin typeface="Tahoma" pitchFamily="34" charset="0"/>
                <a:ea typeface="Tahoma" pitchFamily="34" charset="0"/>
                <a:cs typeface="Tahoma" pitchFamily="34" charset="0"/>
              </a:rPr>
              <a:t> deve essere composto </a:t>
            </a:r>
            <a:r>
              <a:rPr lang="it-IT" sz="2400" b="1" u="sng" dirty="0" smtClean="0">
                <a:solidFill>
                  <a:srgbClr val="FF0000"/>
                </a:solidFill>
                <a:latin typeface="Tahoma" pitchFamily="34" charset="0"/>
                <a:ea typeface="Tahoma" pitchFamily="34" charset="0"/>
                <a:cs typeface="Tahoma" pitchFamily="34" charset="0"/>
              </a:rPr>
              <a:t>DA ALMENO 5 SOGGETTI IN QUALITÀ </a:t>
            </a:r>
            <a:r>
              <a:rPr lang="it-IT" sz="2400" b="1" u="sng" dirty="0" err="1" smtClean="0">
                <a:solidFill>
                  <a:srgbClr val="FF0000"/>
                </a:solidFill>
                <a:latin typeface="Tahoma" pitchFamily="34" charset="0"/>
                <a:ea typeface="Tahoma" pitchFamily="34" charset="0"/>
                <a:cs typeface="Tahoma" pitchFamily="34" charset="0"/>
              </a:rPr>
              <a:t>DI</a:t>
            </a:r>
            <a:r>
              <a:rPr lang="it-IT" sz="2400" b="1" u="sng" dirty="0" smtClean="0">
                <a:solidFill>
                  <a:srgbClr val="FF0000"/>
                </a:solidFill>
                <a:latin typeface="Tahoma" pitchFamily="34" charset="0"/>
                <a:ea typeface="Tahoma" pitchFamily="34" charset="0"/>
                <a:cs typeface="Tahoma" pitchFamily="34" charset="0"/>
              </a:rPr>
              <a:t> PARTECIPANTI DIRETTI</a:t>
            </a:r>
            <a:r>
              <a:rPr lang="it-IT" sz="2000" u="sng" dirty="0" smtClean="0">
                <a:latin typeface="Tahoma" pitchFamily="34" charset="0"/>
                <a:ea typeface="Tahoma" pitchFamily="34" charset="0"/>
                <a:cs typeface="Tahoma" pitchFamily="34" charset="0"/>
              </a:rPr>
              <a:t> tra quelli indicati al par. 3.1 del bando, </a:t>
            </a:r>
            <a:r>
              <a:rPr lang="it-IT" sz="2400" b="1" u="sng" dirty="0" err="1" smtClean="0">
                <a:solidFill>
                  <a:srgbClr val="FF0000"/>
                </a:solidFill>
                <a:latin typeface="Tahoma" pitchFamily="34" charset="0"/>
                <a:ea typeface="Tahoma" pitchFamily="34" charset="0"/>
                <a:cs typeface="Tahoma" pitchFamily="34" charset="0"/>
              </a:rPr>
              <a:t>DI</a:t>
            </a:r>
            <a:r>
              <a:rPr lang="it-IT" sz="2400" b="1" u="sng" dirty="0" smtClean="0">
                <a:solidFill>
                  <a:srgbClr val="FF0000"/>
                </a:solidFill>
                <a:latin typeface="Tahoma" pitchFamily="34" charset="0"/>
                <a:ea typeface="Tahoma" pitchFamily="34" charset="0"/>
                <a:cs typeface="Tahoma" pitchFamily="34" charset="0"/>
              </a:rPr>
              <a:t> CUI ALMENO 1 PRIVATO.</a:t>
            </a:r>
            <a:endParaRPr lang="it-IT" sz="2000" b="1" u="sng" dirty="0" smtClean="0">
              <a:solidFill>
                <a:srgbClr val="FF0000"/>
              </a:solidFill>
              <a:latin typeface="Tahoma" pitchFamily="34" charset="0"/>
              <a:ea typeface="Tahoma" pitchFamily="34" charset="0"/>
              <a:cs typeface="Tahoma" pitchFamily="34" charset="0"/>
            </a:endParaRPr>
          </a:p>
          <a:p>
            <a:pPr marL="900113" algn="just"/>
            <a:endParaRPr lang="it-IT" sz="2000" b="1" u="sng" dirty="0" smtClean="0">
              <a:solidFill>
                <a:srgbClr val="FF0000"/>
              </a:solidFill>
              <a:latin typeface="Tahoma" pitchFamily="34" charset="0"/>
              <a:ea typeface="Tahoma" pitchFamily="34" charset="0"/>
              <a:cs typeface="Tahoma" pitchFamily="34" charset="0"/>
            </a:endParaRPr>
          </a:p>
          <a:p>
            <a:pPr marL="900113" indent="-900113" algn="just"/>
            <a:endParaRPr lang="it-IT" sz="2400" b="1" u="sng" dirty="0" smtClean="0">
              <a:latin typeface="Tahoma" pitchFamily="34" charset="0"/>
              <a:ea typeface="Tahoma" pitchFamily="34" charset="0"/>
              <a:cs typeface="Tahoma" pitchFamily="34" charset="0"/>
            </a:endParaRPr>
          </a:p>
        </p:txBody>
      </p:sp>
      <p:sp>
        <p:nvSpPr>
          <p:cNvPr id="6" name="CasellaDiTesto 5"/>
          <p:cNvSpPr txBox="1"/>
          <p:nvPr/>
        </p:nvSpPr>
        <p:spPr>
          <a:xfrm>
            <a:off x="503207" y="3402012"/>
            <a:ext cx="8643998" cy="2185214"/>
          </a:xfrm>
          <a:prstGeom prst="rect">
            <a:avLst/>
          </a:prstGeom>
          <a:noFill/>
        </p:spPr>
        <p:txBody>
          <a:bodyPr wrap="square" rtlCol="0">
            <a:spAutoFit/>
          </a:bodyPr>
          <a:lstStyle/>
          <a:p>
            <a:pPr marL="900113" algn="just"/>
            <a:r>
              <a:rPr lang="it-IT" sz="2000" b="1" u="sng" dirty="0" smtClean="0">
                <a:solidFill>
                  <a:srgbClr val="FF0000"/>
                </a:solidFill>
                <a:latin typeface="Tahoma" pitchFamily="34" charset="0"/>
                <a:ea typeface="Tahoma" pitchFamily="34" charset="0"/>
                <a:cs typeface="Tahoma" pitchFamily="34" charset="0"/>
              </a:rPr>
              <a:t>Solo </a:t>
            </a:r>
            <a:r>
              <a:rPr lang="it-IT" sz="2000" b="1" u="sng" dirty="0" smtClean="0">
                <a:solidFill>
                  <a:srgbClr val="FF0000"/>
                </a:solidFill>
                <a:latin typeface="Tahoma" pitchFamily="34" charset="0"/>
                <a:ea typeface="Tahoma" pitchFamily="34" charset="0"/>
                <a:cs typeface="Tahoma" pitchFamily="34" charset="0"/>
              </a:rPr>
              <a:t>nella </a:t>
            </a:r>
            <a:r>
              <a:rPr lang="it-IT" sz="2800" b="1" u="sng" dirty="0" smtClean="0">
                <a:solidFill>
                  <a:srgbClr val="FF0000"/>
                </a:solidFill>
                <a:latin typeface="Tahoma" pitchFamily="34" charset="0"/>
                <a:ea typeface="Tahoma" pitchFamily="34" charset="0"/>
                <a:cs typeface="Tahoma" pitchFamily="34" charset="0"/>
              </a:rPr>
              <a:t>FASE 2, </a:t>
            </a:r>
            <a:r>
              <a:rPr lang="it-IT" sz="2000" b="1" u="sng" dirty="0" smtClean="0">
                <a:solidFill>
                  <a:srgbClr val="FF0000"/>
                </a:solidFill>
                <a:latin typeface="Tahoma" pitchFamily="34" charset="0"/>
                <a:ea typeface="Tahoma" pitchFamily="34" charset="0"/>
                <a:cs typeface="Tahoma" pitchFamily="34" charset="0"/>
              </a:rPr>
              <a:t>ovvero </a:t>
            </a:r>
            <a:r>
              <a:rPr lang="it-IT" sz="2000" b="1" dirty="0" smtClean="0">
                <a:solidFill>
                  <a:srgbClr val="FF0000"/>
                </a:solidFill>
                <a:latin typeface="Tahoma" pitchFamily="34" charset="0"/>
                <a:ea typeface="Tahoma" pitchFamily="34" charset="0"/>
                <a:cs typeface="Tahoma" pitchFamily="34" charset="0"/>
              </a:rPr>
              <a:t>per la presentazione del </a:t>
            </a:r>
            <a:r>
              <a:rPr lang="it-IT" sz="2000" b="1" dirty="0" err="1" smtClean="0">
                <a:solidFill>
                  <a:srgbClr val="FF0000"/>
                </a:solidFill>
                <a:latin typeface="Tahoma" pitchFamily="34" charset="0"/>
                <a:ea typeface="Tahoma" pitchFamily="34" charset="0"/>
                <a:cs typeface="Tahoma" pitchFamily="34" charset="0"/>
              </a:rPr>
              <a:t>PdC</a:t>
            </a:r>
            <a:r>
              <a:rPr lang="it-IT" sz="2000" b="1" dirty="0" smtClean="0">
                <a:solidFill>
                  <a:srgbClr val="FF0000"/>
                </a:solidFill>
                <a:latin typeface="Tahoma" pitchFamily="34" charset="0"/>
                <a:ea typeface="Tahoma" pitchFamily="34" charset="0"/>
                <a:cs typeface="Tahoma" pitchFamily="34" charset="0"/>
              </a:rPr>
              <a:t>, che </a:t>
            </a:r>
            <a:r>
              <a:rPr lang="it-IT" sz="2000" b="1" u="sng" dirty="0" smtClean="0">
                <a:solidFill>
                  <a:srgbClr val="FF0000"/>
                </a:solidFill>
                <a:latin typeface="Tahoma" pitchFamily="34" charset="0"/>
                <a:ea typeface="Tahoma" pitchFamily="34" charset="0"/>
                <a:cs typeface="Tahoma" pitchFamily="34" charset="0"/>
              </a:rPr>
              <a:t>i partenariati dovranno </a:t>
            </a:r>
            <a:r>
              <a:rPr lang="it-IT" sz="2400" b="1" u="sng" dirty="0" smtClean="0">
                <a:solidFill>
                  <a:srgbClr val="FF0000"/>
                </a:solidFill>
                <a:latin typeface="Tahoma" pitchFamily="34" charset="0"/>
                <a:ea typeface="Tahoma" pitchFamily="34" charset="0"/>
                <a:cs typeface="Tahoma" pitchFamily="34" charset="0"/>
              </a:rPr>
              <a:t>SOTTOSCRIVERE UN ACCORDO </a:t>
            </a:r>
            <a:r>
              <a:rPr lang="it-IT" sz="2400" b="1" u="sng" dirty="0" err="1" smtClean="0">
                <a:solidFill>
                  <a:srgbClr val="FF0000"/>
                </a:solidFill>
                <a:latin typeface="Tahoma" pitchFamily="34" charset="0"/>
                <a:ea typeface="Tahoma" pitchFamily="34" charset="0"/>
                <a:cs typeface="Tahoma" pitchFamily="34" charset="0"/>
              </a:rPr>
              <a:t>DI</a:t>
            </a:r>
            <a:r>
              <a:rPr lang="it-IT" sz="2400" b="1" u="sng" dirty="0" smtClean="0">
                <a:solidFill>
                  <a:srgbClr val="FF0000"/>
                </a:solidFill>
                <a:latin typeface="Tahoma" pitchFamily="34" charset="0"/>
                <a:ea typeface="Tahoma" pitchFamily="34" charset="0"/>
                <a:cs typeface="Tahoma" pitchFamily="34" charset="0"/>
              </a:rPr>
              <a:t>  COMUNITÀ</a:t>
            </a:r>
            <a:r>
              <a:rPr lang="it-IT" sz="2400" dirty="0" smtClean="0">
                <a:solidFill>
                  <a:srgbClr val="FF0000"/>
                </a:solidFill>
              </a:rPr>
              <a:t>, </a:t>
            </a:r>
            <a:r>
              <a:rPr lang="it-IT" sz="2000" dirty="0" smtClean="0">
                <a:latin typeface="Tahoma" pitchFamily="34" charset="0"/>
                <a:ea typeface="Tahoma" pitchFamily="34" charset="0"/>
                <a:cs typeface="Tahoma" pitchFamily="34" charset="0"/>
              </a:rPr>
              <a:t>il quale contiene gli impegni e gli obblighi di ciascun soggetto per il raggiungimento degli obiettivi fissati nell’accordo stesso, da redigere secondo lo “Schema di Accordo di Comunità” che verrà fornito dal GAL.</a:t>
            </a:r>
            <a:endParaRPr lang="it-IT" sz="2400" b="1" u="sng" dirty="0" smtClean="0">
              <a:latin typeface="Tahoma" pitchFamily="34" charset="0"/>
              <a:ea typeface="Tahoma" pitchFamily="34" charset="0"/>
              <a:cs typeface="Tahoma" pitchFamily="34" charset="0"/>
            </a:endParaRPr>
          </a:p>
        </p:txBody>
      </p:sp>
      <p:sp>
        <p:nvSpPr>
          <p:cNvPr id="9" name="Titolo 1"/>
          <p:cNvSpPr>
            <a:spLocks noGrp="1"/>
          </p:cNvSpPr>
          <p:nvPr>
            <p:ph type="title"/>
          </p:nvPr>
        </p:nvSpPr>
        <p:spPr>
          <a:xfrm>
            <a:off x="503207" y="473054"/>
            <a:ext cx="8715436" cy="642942"/>
          </a:xfrm>
        </p:spPr>
        <p:txBody>
          <a:bodyPr>
            <a:noAutofit/>
          </a:bodyPr>
          <a:lstStyle/>
          <a:p>
            <a:r>
              <a:rPr lang="it-IT" sz="36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r>
              <a:rPr lang="it-IT" sz="3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it-IT" sz="3600" b="1" u="sng"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PARTENARIATO PROMOTORE</a:t>
            </a:r>
            <a:endParaRPr lang="it-IT" sz="3600" b="1" u="sng"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12052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p:cNvSpPr txBox="1">
            <a:spLocks/>
          </p:cNvSpPr>
          <p:nvPr/>
        </p:nvSpPr>
        <p:spPr>
          <a:xfrm>
            <a:off x="503208" y="2401880"/>
            <a:ext cx="8715436" cy="4000528"/>
          </a:xfrm>
          <a:prstGeom prst="rect">
            <a:avLst/>
          </a:prstGeom>
        </p:spPr>
        <p:txBody>
          <a:bodyPr vert="horz" lIns="91440" tIns="45720" rIns="91440" bIns="45720" rtlCol="0" anchor="ctr">
            <a:noAutofit/>
          </a:bodyPr>
          <a:lstStyle/>
          <a:p>
            <a:pPr marL="355600" lvl="0" indent="-355600" algn="just">
              <a:spcBef>
                <a:spcPct val="0"/>
              </a:spcBef>
              <a:buFont typeface="Tahoma" pitchFamily="34" charset="0"/>
              <a:buChar char="−"/>
            </a:pPr>
            <a:r>
              <a:rPr lang="it-IT" sz="2000" dirty="0" smtClean="0">
                <a:latin typeface="Tahoma" pitchFamily="34" charset="0"/>
                <a:ea typeface="Tahoma" pitchFamily="34" charset="0"/>
                <a:cs typeface="Tahoma" pitchFamily="34" charset="0"/>
              </a:rPr>
              <a:t>Soggetto individuato nella presentazione della manifestazione di interesse e nell'Accordo del </a:t>
            </a:r>
            <a:r>
              <a:rPr lang="it-IT" sz="2000" dirty="0" err="1" smtClean="0">
                <a:latin typeface="Tahoma" pitchFamily="34" charset="0"/>
                <a:ea typeface="Tahoma" pitchFamily="34" charset="0"/>
                <a:cs typeface="Tahoma" pitchFamily="34" charset="0"/>
              </a:rPr>
              <a:t>PdC</a:t>
            </a:r>
            <a:r>
              <a:rPr lang="it-IT" sz="2000" dirty="0" smtClean="0">
                <a:latin typeface="Tahoma" pitchFamily="34" charset="0"/>
                <a:ea typeface="Tahoma" pitchFamily="34" charset="0"/>
                <a:cs typeface="Tahoma" pitchFamily="34" charset="0"/>
              </a:rPr>
              <a:t>;</a:t>
            </a:r>
          </a:p>
          <a:p>
            <a:pPr marL="355600" lvl="0" indent="-355600" algn="just">
              <a:spcBef>
                <a:spcPct val="0"/>
              </a:spcBef>
            </a:pPr>
            <a:endParaRPr lang="it-IT" sz="900" dirty="0" smtClean="0">
              <a:latin typeface="Tahoma" pitchFamily="34" charset="0"/>
              <a:ea typeface="Tahoma" pitchFamily="34" charset="0"/>
              <a:cs typeface="Tahoma" pitchFamily="34" charset="0"/>
            </a:endParaRPr>
          </a:p>
          <a:p>
            <a:pPr marL="355600" lvl="0" indent="-355600" algn="just">
              <a:spcBef>
                <a:spcPct val="0"/>
              </a:spcBef>
              <a:buFont typeface="Tahoma" pitchFamily="34" charset="0"/>
              <a:buChar char="−"/>
            </a:pPr>
            <a:r>
              <a:rPr lang="it-IT" sz="2000" dirty="0" smtClean="0">
                <a:latin typeface="Tahoma" pitchFamily="34" charset="0"/>
                <a:ea typeface="Tahoma" pitchFamily="34" charset="0"/>
                <a:cs typeface="Tahoma" pitchFamily="34" charset="0"/>
              </a:rPr>
              <a:t>Rappresenta i partecipanti al progetto ed è </a:t>
            </a:r>
            <a:r>
              <a:rPr lang="it-IT" sz="2000" b="1" u="sng" dirty="0" smtClean="0">
                <a:solidFill>
                  <a:srgbClr val="FF0000"/>
                </a:solidFill>
                <a:latin typeface="Tahoma" pitchFamily="34" charset="0"/>
                <a:ea typeface="Tahoma" pitchFamily="34" charset="0"/>
                <a:cs typeface="Tahoma" pitchFamily="34" charset="0"/>
              </a:rPr>
              <a:t>l’unico interlocutore abilitato ad intrattenere rapporti con il gal nell’ambito del </a:t>
            </a:r>
            <a:r>
              <a:rPr lang="it-IT" sz="2000" b="1" u="sng" dirty="0" err="1" smtClean="0">
                <a:solidFill>
                  <a:srgbClr val="FF0000"/>
                </a:solidFill>
                <a:latin typeface="Tahoma" pitchFamily="34" charset="0"/>
                <a:ea typeface="Tahoma" pitchFamily="34" charset="0"/>
                <a:cs typeface="Tahoma" pitchFamily="34" charset="0"/>
              </a:rPr>
              <a:t>pdc</a:t>
            </a:r>
            <a:r>
              <a:rPr lang="it-IT" sz="2000" u="sng" dirty="0" smtClean="0">
                <a:solidFill>
                  <a:srgbClr val="FF0000"/>
                </a:solidFill>
                <a:latin typeface="Tahoma" pitchFamily="34" charset="0"/>
                <a:ea typeface="Tahoma" pitchFamily="34" charset="0"/>
                <a:cs typeface="Tahoma" pitchFamily="34" charset="0"/>
              </a:rPr>
              <a:t>;</a:t>
            </a:r>
          </a:p>
          <a:p>
            <a:pPr marL="355600" lvl="0" indent="-355600" algn="just">
              <a:spcBef>
                <a:spcPct val="0"/>
              </a:spcBef>
              <a:buFont typeface="Tahoma" pitchFamily="34" charset="0"/>
              <a:buChar char="−"/>
            </a:pPr>
            <a:endParaRPr lang="it-IT" sz="900" dirty="0" smtClean="0">
              <a:latin typeface="Tahoma" pitchFamily="34" charset="0"/>
              <a:ea typeface="Tahoma" pitchFamily="34" charset="0"/>
              <a:cs typeface="Tahoma" pitchFamily="34" charset="0"/>
            </a:endParaRPr>
          </a:p>
          <a:p>
            <a:pPr marL="355600" lvl="0" indent="-355600" algn="just">
              <a:spcBef>
                <a:spcPct val="0"/>
              </a:spcBef>
              <a:buFont typeface="Tahoma" pitchFamily="34" charset="0"/>
              <a:buChar char="−"/>
            </a:pPr>
            <a:r>
              <a:rPr lang="it-IT" sz="2000" dirty="0" smtClean="0">
                <a:latin typeface="Tahoma" pitchFamily="34" charset="0"/>
                <a:ea typeface="Tahoma" pitchFamily="34" charset="0"/>
                <a:cs typeface="Tahoma" pitchFamily="34" charset="0"/>
              </a:rPr>
              <a:t>Il Capofila </a:t>
            </a:r>
            <a:r>
              <a:rPr lang="it-IT" sz="2000" b="1" u="sng" dirty="0" smtClean="0">
                <a:solidFill>
                  <a:srgbClr val="FF0000"/>
                </a:solidFill>
                <a:latin typeface="Tahoma" pitchFamily="34" charset="0"/>
                <a:ea typeface="Tahoma" pitchFamily="34" charset="0"/>
                <a:cs typeface="Tahoma" pitchFamily="34" charset="0"/>
              </a:rPr>
              <a:t>coordina</a:t>
            </a:r>
            <a:r>
              <a:rPr lang="it-IT" sz="2000" dirty="0" smtClean="0">
                <a:latin typeface="Tahoma" pitchFamily="34" charset="0"/>
                <a:ea typeface="Tahoma" pitchFamily="34" charset="0"/>
                <a:cs typeface="Tahoma" pitchFamily="34" charset="0"/>
              </a:rPr>
              <a:t> la realizzazione del </a:t>
            </a:r>
            <a:r>
              <a:rPr lang="it-IT" sz="2000" dirty="0" err="1" smtClean="0">
                <a:latin typeface="Tahoma" pitchFamily="34" charset="0"/>
                <a:ea typeface="Tahoma" pitchFamily="34" charset="0"/>
                <a:cs typeface="Tahoma" pitchFamily="34" charset="0"/>
              </a:rPr>
              <a:t>PdC</a:t>
            </a:r>
            <a:r>
              <a:rPr lang="it-IT" sz="2000" dirty="0" smtClean="0">
                <a:latin typeface="Tahoma" pitchFamily="34" charset="0"/>
                <a:ea typeface="Tahoma" pitchFamily="34" charset="0"/>
                <a:cs typeface="Tahoma" pitchFamily="34" charset="0"/>
              </a:rPr>
              <a:t> e gli adempimenti tecnici ed amministrativi finalizzati alla realizzazione del progetto nei tempi previsti;</a:t>
            </a:r>
          </a:p>
          <a:p>
            <a:pPr marL="355600" lvl="0" indent="-355600" algn="just">
              <a:spcBef>
                <a:spcPct val="0"/>
              </a:spcBef>
            </a:pPr>
            <a:endParaRPr lang="it-IT" sz="1000" dirty="0" smtClean="0">
              <a:latin typeface="Tahoma" pitchFamily="34" charset="0"/>
              <a:ea typeface="Tahoma" pitchFamily="34" charset="0"/>
              <a:cs typeface="Tahoma" pitchFamily="34" charset="0"/>
            </a:endParaRPr>
          </a:p>
          <a:p>
            <a:pPr marL="355600" indent="-355600" algn="just">
              <a:spcBef>
                <a:spcPct val="0"/>
              </a:spcBef>
              <a:buFont typeface="Tahoma" pitchFamily="34" charset="0"/>
              <a:buChar char="−"/>
            </a:pPr>
            <a:r>
              <a:rPr lang="it-IT" sz="2000" dirty="0" smtClean="0">
                <a:latin typeface="Tahoma" pitchFamily="34" charset="0"/>
                <a:ea typeface="Tahoma" pitchFamily="34" charset="0"/>
                <a:cs typeface="Tahoma" pitchFamily="34" charset="0"/>
              </a:rPr>
              <a:t>Il Capofila può essere indicato liberamente dal partenariato promotore nell’ambito dei </a:t>
            </a:r>
            <a:r>
              <a:rPr lang="it-IT" sz="2000" b="1" u="sng" dirty="0" smtClean="0">
                <a:solidFill>
                  <a:srgbClr val="FF0000"/>
                </a:solidFill>
                <a:latin typeface="Tahoma" pitchFamily="34" charset="0"/>
                <a:ea typeface="Tahoma" pitchFamily="34" charset="0"/>
                <a:cs typeface="Tahoma" pitchFamily="34" charset="0"/>
              </a:rPr>
              <a:t>PARTECIPANTI DIRETTI</a:t>
            </a:r>
            <a:r>
              <a:rPr lang="it-IT" sz="2000" dirty="0" smtClean="0">
                <a:latin typeface="Tahoma" pitchFamily="34" charset="0"/>
                <a:ea typeface="Tahoma" pitchFamily="34" charset="0"/>
                <a:cs typeface="Tahoma" pitchFamily="34" charset="0"/>
              </a:rPr>
              <a:t>;</a:t>
            </a:r>
          </a:p>
          <a:p>
            <a:pPr marL="355600" indent="-355600" algn="just">
              <a:spcBef>
                <a:spcPct val="0"/>
              </a:spcBef>
            </a:pPr>
            <a:endParaRPr lang="it-IT" sz="1200" dirty="0" smtClean="0">
              <a:latin typeface="Tahoma" pitchFamily="34" charset="0"/>
              <a:ea typeface="Tahoma" pitchFamily="34" charset="0"/>
              <a:cs typeface="Tahoma" pitchFamily="34" charset="0"/>
            </a:endParaRPr>
          </a:p>
          <a:p>
            <a:pPr marL="355600" indent="-355600" algn="just">
              <a:spcBef>
                <a:spcPct val="0"/>
              </a:spcBef>
              <a:buFont typeface="Tahoma" pitchFamily="34" charset="0"/>
              <a:buChar char="−"/>
            </a:pPr>
            <a:r>
              <a:rPr lang="it-IT" sz="2000" dirty="0" smtClean="0">
                <a:latin typeface="Tahoma" pitchFamily="34" charset="0"/>
                <a:ea typeface="Tahoma" pitchFamily="34" charset="0"/>
                <a:cs typeface="Tahoma" pitchFamily="34" charset="0"/>
              </a:rPr>
              <a:t>Il Capofila è l’unico soggetto del partenariato che </a:t>
            </a:r>
            <a:r>
              <a:rPr lang="it-IT" sz="2000" b="1" u="sng" dirty="0" smtClean="0">
                <a:solidFill>
                  <a:srgbClr val="FF0000"/>
                </a:solidFill>
                <a:latin typeface="Tahoma" pitchFamily="34" charset="0"/>
                <a:ea typeface="Tahoma" pitchFamily="34" charset="0"/>
                <a:cs typeface="Tahoma" pitchFamily="34" charset="0"/>
              </a:rPr>
              <a:t>NON potrà essere modificato</a:t>
            </a:r>
            <a:r>
              <a:rPr lang="it-IT" sz="2000" dirty="0" smtClean="0">
                <a:latin typeface="Tahoma" pitchFamily="34" charset="0"/>
                <a:ea typeface="Tahoma" pitchFamily="34" charset="0"/>
                <a:cs typeface="Tahoma" pitchFamily="34" charset="0"/>
              </a:rPr>
              <a:t>;</a:t>
            </a:r>
          </a:p>
          <a:p>
            <a:pPr marL="355600" indent="-355600" algn="just">
              <a:spcBef>
                <a:spcPct val="0"/>
              </a:spcBef>
              <a:buFont typeface="Tahoma" pitchFamily="34" charset="0"/>
              <a:buChar char="−"/>
            </a:pPr>
            <a:endParaRPr lang="it-IT" sz="2800" dirty="0" smtClean="0">
              <a:latin typeface="Tahoma" pitchFamily="34" charset="0"/>
              <a:ea typeface="Tahoma" pitchFamily="34" charset="0"/>
              <a:cs typeface="Tahoma" pitchFamily="34" charset="0"/>
            </a:endParaRPr>
          </a:p>
        </p:txBody>
      </p:sp>
      <p:sp>
        <p:nvSpPr>
          <p:cNvPr id="6" name="Titolo 1"/>
          <p:cNvSpPr txBox="1">
            <a:spLocks/>
          </p:cNvSpPr>
          <p:nvPr/>
        </p:nvSpPr>
        <p:spPr>
          <a:xfrm>
            <a:off x="503206" y="1258872"/>
            <a:ext cx="8715437" cy="642942"/>
          </a:xfrm>
          <a:prstGeom prst="rect">
            <a:avLst/>
          </a:prstGeom>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it-IT" sz="3600" b="1" u="sng"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Chi è il soggetto CAPOFILA del </a:t>
            </a:r>
            <a:r>
              <a:rPr lang="it-IT" sz="3600" b="1" u="sng" dirty="0" err="1"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r>
              <a:rPr lang="it-IT" sz="3600" b="1" u="sng" dirty="0" smtClean="0">
                <a:solidFill>
                  <a:srgbClr val="00CC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it-IT" sz="3600" u="sng" dirty="0" smtClean="0">
              <a:latin typeface="Tahoma" pitchFamily="34" charset="0"/>
              <a:ea typeface="Tahoma" pitchFamily="34" charset="0"/>
              <a:cs typeface="Tahoma" pitchFamily="34" charset="0"/>
            </a:endParaRPr>
          </a:p>
        </p:txBody>
      </p:sp>
      <p:sp>
        <p:nvSpPr>
          <p:cNvPr id="7" name="Titolo 1"/>
          <p:cNvSpPr>
            <a:spLocks noGrp="1"/>
          </p:cNvSpPr>
          <p:nvPr>
            <p:ph type="title"/>
          </p:nvPr>
        </p:nvSpPr>
        <p:spPr>
          <a:xfrm>
            <a:off x="503207" y="473054"/>
            <a:ext cx="8715436" cy="642942"/>
          </a:xfrm>
        </p:spPr>
        <p:txBody>
          <a:bodyPr>
            <a:noAutofit/>
          </a:bodyPr>
          <a:lstStyle/>
          <a:p>
            <a:r>
              <a:rPr lang="it-IT" sz="36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PdC</a:t>
            </a:r>
            <a:r>
              <a:rPr lang="it-IT" sz="3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it-IT" sz="3600" b="1" u="sng"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PARTENARIATO PROMOTORE</a:t>
            </a:r>
            <a:endParaRPr lang="it-IT" sz="3600" b="1" u="sng"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950</TotalTime>
  <Words>3988</Words>
  <Application>Microsoft Office PowerPoint</Application>
  <PresentationFormat>Personalizzato</PresentationFormat>
  <Paragraphs>400</Paragraphs>
  <Slides>50</Slides>
  <Notes>49</Notes>
  <HiddenSlides>0</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Tema di Office</vt:lpstr>
      <vt:lpstr>Diapositiva 1</vt:lpstr>
      <vt:lpstr>Progetti di Rigenerazione delle Comunità (PdC)</vt:lpstr>
      <vt:lpstr>PdC _ TEMASTISMI</vt:lpstr>
      <vt:lpstr>PdC – FASI</vt:lpstr>
      <vt:lpstr>PdC – FASI</vt:lpstr>
      <vt:lpstr>PdC – BENEFICIARI </vt:lpstr>
      <vt:lpstr>Diapositiva 7</vt:lpstr>
      <vt:lpstr>PdC – PARTENARIATO PROMOTORE</vt:lpstr>
      <vt:lpstr>PdC – PARTENARIATO PROMOTORE</vt:lpstr>
      <vt:lpstr>PdC – PARTENARIATO PROMOTORE</vt:lpstr>
      <vt:lpstr>Diapositiva 11</vt:lpstr>
      <vt:lpstr>PdC – PARTENARIATO PROMOTORE</vt:lpstr>
      <vt:lpstr>Diapositiva 13</vt:lpstr>
      <vt:lpstr>Diapositiva 14</vt:lpstr>
      <vt:lpstr>Diapositiva 15</vt:lpstr>
      <vt:lpstr>Diapositiva 16</vt:lpstr>
      <vt:lpstr>Diapositiva 17</vt:lpstr>
      <vt:lpstr>Diapositiva 18</vt:lpstr>
      <vt:lpstr>Diapositiva 19</vt:lpstr>
      <vt:lpstr>Diapositiva 20</vt:lpstr>
      <vt:lpstr>Diapositiva 21</vt:lpstr>
      <vt:lpstr>PdC – FASE 1: Presentazione candidatura</vt:lpstr>
      <vt:lpstr>PdC – FASE 1: Presentazione candidatura</vt:lpstr>
      <vt:lpstr>PdC: FORMULARIO</vt:lpstr>
      <vt:lpstr>PdC: ELEMENTI DEL FORMULARIO</vt:lpstr>
      <vt:lpstr>TITOLO (acronimo e titolo esteso)</vt:lpstr>
      <vt:lpstr>SEZIONE ANAGRAFICA</vt:lpstr>
      <vt:lpstr>1) SEZIONE ANAGRAFICA DEL CAPOFILA:</vt:lpstr>
      <vt:lpstr>2.1) SEZIONE ANAGRAFICA PARTNER DIRETTI (D)</vt:lpstr>
      <vt:lpstr>2.2) SEZIONE ANAGRAFICA PARTNER INDIRETTI (I)</vt:lpstr>
      <vt:lpstr>3) SEZIONE ANAGRAFICA SOSTENITORI (S):</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FIRMA DEL CAPOFILA</vt:lpstr>
      <vt:lpstr>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dc:creator>
  <cp:lastModifiedBy>Gal</cp:lastModifiedBy>
  <cp:revision>31</cp:revision>
  <dcterms:created xsi:type="dcterms:W3CDTF">2021-08-08T10:09:42Z</dcterms:created>
  <dcterms:modified xsi:type="dcterms:W3CDTF">2022-05-12T09:08:54Z</dcterms:modified>
</cp:coreProperties>
</file>